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7" r:id="rId3"/>
    <p:sldId id="265" r:id="rId4"/>
    <p:sldId id="263" r:id="rId5"/>
    <p:sldId id="259" r:id="rId6"/>
    <p:sldId id="266" r:id="rId7"/>
  </p:sldIdLst>
  <p:sldSz cx="9144000" cy="6858000" type="screen4x3"/>
  <p:notesSz cx="6797675" cy="9926638"/>
  <p:embeddedFontLst>
    <p:embeddedFont>
      <p:font typeface="Malgun Gothic" panose="020B0503020000020004" pitchFamily="50" charset="-127"/>
      <p:regular r:id="rId9"/>
      <p:bold r:id="rId10"/>
    </p:embeddedFont>
    <p:embeddedFont>
      <p:font typeface="Malgun Gothic" panose="020B0503020000020004" pitchFamily="50" charset="-127"/>
      <p:regular r:id="rId9"/>
      <p:bold r:id="rId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40">
          <p15:clr>
            <a:srgbClr val="A4A3A4"/>
          </p15:clr>
        </p15:guide>
        <p15:guide id="2" orient="horz" pos="4110">
          <p15:clr>
            <a:srgbClr val="A4A3A4"/>
          </p15:clr>
        </p15:guide>
        <p15:guide id="3" orient="horz" pos="1502">
          <p15:clr>
            <a:srgbClr val="A4A3A4"/>
          </p15:clr>
        </p15:guide>
        <p15:guide id="4" orient="horz" pos="2908">
          <p15:clr>
            <a:srgbClr val="A4A3A4"/>
          </p15:clr>
        </p15:guide>
        <p15:guide id="5" orient="horz" pos="1185">
          <p15:clr>
            <a:srgbClr val="A4A3A4"/>
          </p15:clr>
        </p15:guide>
        <p15:guide id="6" orient="horz" pos="3952">
          <p15:clr>
            <a:srgbClr val="A4A3A4"/>
          </p15:clr>
        </p15:guide>
        <p15:guide id="7" orient="horz" pos="1661">
          <p15:clr>
            <a:srgbClr val="A4A3A4"/>
          </p15:clr>
        </p15:guide>
        <p15:guide id="8" orient="horz" pos="2001">
          <p15:clr>
            <a:srgbClr val="A4A3A4"/>
          </p15:clr>
        </p15:guide>
        <p15:guide id="9" pos="2880">
          <p15:clr>
            <a:srgbClr val="A4A3A4"/>
          </p15:clr>
        </p15:guide>
        <p15:guide id="10" pos="204">
          <p15:clr>
            <a:srgbClr val="A4A3A4"/>
          </p15:clr>
        </p15:guide>
        <p15:guide id="11" pos="5556">
          <p15:clr>
            <a:srgbClr val="A4A3A4"/>
          </p15:clr>
        </p15:guide>
        <p15:guide id="12" pos="2812">
          <p15:clr>
            <a:srgbClr val="A4A3A4"/>
          </p15:clr>
        </p15:guide>
        <p15:guide id="13" pos="2948">
          <p15:clr>
            <a:srgbClr val="A4A3A4"/>
          </p15:clr>
        </p15:guide>
        <p15:guide id="14" pos="363">
          <p15:clr>
            <a:srgbClr val="A4A3A4"/>
          </p15:clr>
        </p15:guide>
        <p15:guide id="15" pos="5397">
          <p15:clr>
            <a:srgbClr val="A4A3A4"/>
          </p15:clr>
        </p15:guide>
        <p15:guide id="16" orient="horz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753" autoAdjust="0"/>
  </p:normalViewPr>
  <p:slideViewPr>
    <p:cSldViewPr snapToGrid="0">
      <p:cViewPr varScale="1">
        <p:scale>
          <a:sx n="71" d="100"/>
          <a:sy n="71" d="100"/>
        </p:scale>
        <p:origin x="1786" y="67"/>
      </p:cViewPr>
      <p:guideLst>
        <p:guide orient="horz" pos="640"/>
        <p:guide orient="horz" pos="4110"/>
        <p:guide orient="horz" pos="1502"/>
        <p:guide orient="horz" pos="2908"/>
        <p:guide orient="horz" pos="1185"/>
        <p:guide orient="horz" pos="3952"/>
        <p:guide orient="horz" pos="1661"/>
        <p:guide orient="horz" pos="2001"/>
        <p:guide pos="2880"/>
        <p:guide pos="204"/>
        <p:guide pos="5556"/>
        <p:guide pos="2812"/>
        <p:guide pos="2948"/>
        <p:guide pos="363"/>
        <p:guide pos="5397"/>
        <p:guide orient="horz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2" y="2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700" tIns="45850" rIns="91700" bIns="4585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0446" y="2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700" tIns="45850" rIns="91700" bIns="4585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15988" y="742950"/>
            <a:ext cx="496570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769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700" tIns="45850" rIns="91700" bIns="4585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2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700" tIns="45850" rIns="91700" bIns="4585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0446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700" tIns="45850" rIns="91700" bIns="45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2950"/>
            <a:ext cx="496570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79769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700" tIns="45850" rIns="91700" bIns="45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안녕하세요 발표를 맡게된 권용빈입니다</a:t>
            </a:r>
            <a:r>
              <a:rPr lang="en-US" altLang="ko-KR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저희는 탄소배출권거래의 활성화를 위해 블록체인 기반의 배출권 거래 시장을 제안하였습니다</a:t>
            </a:r>
            <a:r>
              <a:rPr lang="en-US" altLang="ko-KR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팀명은 탄소를 소거한다는 의미에서 방탄소년단으로부터 차용하였습니다</a:t>
            </a:r>
            <a:r>
              <a:rPr lang="en-US" altLang="ko-KR"/>
              <a:t>.</a:t>
            </a:r>
          </a:p>
        </p:txBody>
      </p:sp>
      <p:sp>
        <p:nvSpPr>
          <p:cNvPr id="89" name="Google Shape;89;p1:notes"/>
          <p:cNvSpPr txBox="1">
            <a:spLocks noGrp="1"/>
          </p:cNvSpPr>
          <p:nvPr>
            <p:ph type="sldNum" idx="12"/>
          </p:nvPr>
        </p:nvSpPr>
        <p:spPr>
          <a:xfrm>
            <a:off x="3850446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700" tIns="45850" rIns="91700" bIns="458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2950"/>
            <a:ext cx="496570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79769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700" tIns="45850" rIns="91700" bIns="4585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>
                <a:solidFill>
                  <a:srgbClr val="333333"/>
                </a:solidFill>
                <a:latin typeface="KoPub바탕체 Medium"/>
              </a:rPr>
              <a:t>탄소배출권 거래제는 남는 탄소배출허용량을 판매하고 모자란 탄소배출허용량을 구매하여 탄소저감 목표를 달성하는 제도를 말합니다</a:t>
            </a:r>
            <a:r>
              <a:rPr lang="en-US" altLang="ko-KR">
                <a:solidFill>
                  <a:srgbClr val="333333"/>
                </a:solidFill>
                <a:latin typeface="KoPub바탕체 Medium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>
                <a:solidFill>
                  <a:srgbClr val="333333"/>
                </a:solidFill>
                <a:latin typeface="KoPub바탕체 Medium"/>
              </a:rPr>
              <a:t>최근 배출권</a:t>
            </a:r>
            <a:r>
              <a:rPr lang="ko-KR" altLang="en-US">
                <a:solidFill>
                  <a:srgbClr val="333333"/>
                </a:solidFill>
                <a:latin typeface="Source Serif Pro"/>
              </a:rPr>
              <a:t> </a:t>
            </a:r>
            <a:r>
              <a:rPr lang="ko-KR" altLang="en-US">
                <a:solidFill>
                  <a:srgbClr val="333333"/>
                </a:solidFill>
                <a:latin typeface="KoPub바탕체 Medium"/>
              </a:rPr>
              <a:t>할당업체들에</a:t>
            </a:r>
            <a:r>
              <a:rPr lang="ko-KR" altLang="en-US">
                <a:solidFill>
                  <a:srgbClr val="333333"/>
                </a:solidFill>
                <a:latin typeface="Source Serif Pro"/>
              </a:rPr>
              <a:t> </a:t>
            </a:r>
            <a:r>
              <a:rPr lang="ko-KR" altLang="en-US">
                <a:solidFill>
                  <a:srgbClr val="333333"/>
                </a:solidFill>
                <a:latin typeface="KoPub바탕체 Medium"/>
              </a:rPr>
              <a:t>대한</a:t>
            </a:r>
            <a:r>
              <a:rPr lang="ko-KR" altLang="en-US">
                <a:solidFill>
                  <a:srgbClr val="333333"/>
                </a:solidFill>
                <a:latin typeface="Source Serif Pro"/>
              </a:rPr>
              <a:t> </a:t>
            </a:r>
            <a:r>
              <a:rPr lang="ko-KR" altLang="en-US">
                <a:solidFill>
                  <a:srgbClr val="333333"/>
                </a:solidFill>
                <a:latin typeface="KoPub바탕체 Medium"/>
              </a:rPr>
              <a:t>설문</a:t>
            </a:r>
            <a:r>
              <a:rPr lang="ko-KR" altLang="en-US">
                <a:solidFill>
                  <a:srgbClr val="333333"/>
                </a:solidFill>
                <a:latin typeface="Source Serif Pro"/>
              </a:rPr>
              <a:t> </a:t>
            </a:r>
            <a:r>
              <a:rPr lang="ko-KR" altLang="en-US">
                <a:solidFill>
                  <a:srgbClr val="333333"/>
                </a:solidFill>
                <a:latin typeface="KoPub바탕체 Medium"/>
              </a:rPr>
              <a:t>조사</a:t>
            </a:r>
            <a:r>
              <a:rPr lang="ko-KR" altLang="en-US">
                <a:solidFill>
                  <a:srgbClr val="333333"/>
                </a:solidFill>
                <a:latin typeface="Source Serif Pro"/>
              </a:rPr>
              <a:t> </a:t>
            </a:r>
            <a:r>
              <a:rPr lang="ko-KR" altLang="en-US">
                <a:solidFill>
                  <a:srgbClr val="333333"/>
                </a:solidFill>
                <a:latin typeface="KoPub바탕체 Medium"/>
              </a:rPr>
              <a:t>결과에</a:t>
            </a:r>
            <a:r>
              <a:rPr lang="ko-KR" altLang="en-US">
                <a:solidFill>
                  <a:srgbClr val="333333"/>
                </a:solidFill>
                <a:latin typeface="Source Serif Pro"/>
              </a:rPr>
              <a:t> </a:t>
            </a:r>
            <a:r>
              <a:rPr lang="ko-KR" altLang="en-US">
                <a:solidFill>
                  <a:srgbClr val="333333"/>
                </a:solidFill>
                <a:latin typeface="KoPub바탕체 Medium"/>
              </a:rPr>
              <a:t>따르면</a:t>
            </a:r>
            <a:r>
              <a:rPr lang="en-US" altLang="ko-KR">
                <a:solidFill>
                  <a:srgbClr val="333333"/>
                </a:solidFill>
                <a:latin typeface="Source Serif Pro"/>
              </a:rPr>
              <a:t>, </a:t>
            </a:r>
            <a:r>
              <a:rPr lang="ko-KR" altLang="en-US">
                <a:solidFill>
                  <a:srgbClr val="333333"/>
                </a:solidFill>
                <a:latin typeface="KoPub바탕체 Medium"/>
              </a:rPr>
              <a:t>정부의</a:t>
            </a:r>
            <a:r>
              <a:rPr lang="ko-KR" altLang="en-US">
                <a:solidFill>
                  <a:srgbClr val="333333"/>
                </a:solidFill>
                <a:latin typeface="Source Serif Pro"/>
              </a:rPr>
              <a:t> </a:t>
            </a:r>
            <a:r>
              <a:rPr lang="ko-KR" altLang="en-US">
                <a:solidFill>
                  <a:srgbClr val="333333"/>
                </a:solidFill>
                <a:latin typeface="KoPub바탕체 Medium"/>
              </a:rPr>
              <a:t>시장</a:t>
            </a:r>
            <a:r>
              <a:rPr lang="ko-KR" altLang="en-US">
                <a:solidFill>
                  <a:srgbClr val="333333"/>
                </a:solidFill>
                <a:latin typeface="Source Serif Pro"/>
              </a:rPr>
              <a:t> </a:t>
            </a:r>
            <a:r>
              <a:rPr lang="ko-KR" altLang="en-US">
                <a:solidFill>
                  <a:srgbClr val="333333"/>
                </a:solidFill>
                <a:latin typeface="KoPub바탕체 Medium"/>
              </a:rPr>
              <a:t>개입을</a:t>
            </a:r>
            <a:r>
              <a:rPr lang="ko-KR" altLang="en-US">
                <a:solidFill>
                  <a:srgbClr val="333333"/>
                </a:solidFill>
                <a:latin typeface="Source Serif Pro"/>
              </a:rPr>
              <a:t> </a:t>
            </a:r>
            <a:r>
              <a:rPr lang="ko-KR" altLang="en-US">
                <a:solidFill>
                  <a:srgbClr val="333333"/>
                </a:solidFill>
                <a:latin typeface="KoPub바탕체 Medium"/>
              </a:rPr>
              <a:t>최소화</a:t>
            </a:r>
            <a:r>
              <a:rPr lang="ko-KR" altLang="en-US">
                <a:solidFill>
                  <a:srgbClr val="333333"/>
                </a:solidFill>
                <a:latin typeface="Source Serif Pro"/>
              </a:rPr>
              <a:t>시켜 일관된 정책을 수행하는 것</a:t>
            </a:r>
            <a:r>
              <a:rPr lang="ko-KR" altLang="en-US">
                <a:solidFill>
                  <a:srgbClr val="333333"/>
                </a:solidFill>
                <a:latin typeface="KoPub바탕체 Medium"/>
              </a:rPr>
              <a:t>을</a:t>
            </a:r>
            <a:r>
              <a:rPr lang="ko-KR" altLang="en-US">
                <a:solidFill>
                  <a:srgbClr val="333333"/>
                </a:solidFill>
                <a:latin typeface="Source Serif Pro"/>
              </a:rPr>
              <a:t> </a:t>
            </a:r>
            <a:r>
              <a:rPr lang="ko-KR" altLang="en-US">
                <a:solidFill>
                  <a:srgbClr val="333333"/>
                </a:solidFill>
                <a:latin typeface="KoPub바탕체 Medium"/>
              </a:rPr>
              <a:t>가장</a:t>
            </a:r>
            <a:r>
              <a:rPr lang="ko-KR" altLang="en-US">
                <a:solidFill>
                  <a:srgbClr val="333333"/>
                </a:solidFill>
                <a:latin typeface="Source Serif Pro"/>
              </a:rPr>
              <a:t> </a:t>
            </a:r>
            <a:r>
              <a:rPr lang="ko-KR" altLang="en-US">
                <a:solidFill>
                  <a:srgbClr val="333333"/>
                </a:solidFill>
                <a:latin typeface="KoPub바탕체 Medium"/>
              </a:rPr>
              <a:t>중요하게</a:t>
            </a:r>
            <a:r>
              <a:rPr lang="ko-KR" altLang="en-US">
                <a:solidFill>
                  <a:srgbClr val="333333"/>
                </a:solidFill>
                <a:latin typeface="Source Serif Pro"/>
              </a:rPr>
              <a:t> </a:t>
            </a:r>
            <a:r>
              <a:rPr lang="ko-KR" altLang="en-US">
                <a:solidFill>
                  <a:srgbClr val="333333"/>
                </a:solidFill>
                <a:latin typeface="KoPub바탕체 Medium"/>
              </a:rPr>
              <a:t>생각하고</a:t>
            </a:r>
            <a:r>
              <a:rPr lang="ko-KR" altLang="en-US">
                <a:solidFill>
                  <a:srgbClr val="333333"/>
                </a:solidFill>
                <a:latin typeface="Source Serif Pro"/>
              </a:rPr>
              <a:t> </a:t>
            </a:r>
            <a:r>
              <a:rPr lang="ko-KR" altLang="en-US">
                <a:solidFill>
                  <a:srgbClr val="333333"/>
                </a:solidFill>
                <a:latin typeface="KoPub바탕체 Medium"/>
              </a:rPr>
              <a:t>있으며 정보 불균형 해소</a:t>
            </a:r>
            <a:r>
              <a:rPr lang="en-US" altLang="ko-KR">
                <a:solidFill>
                  <a:srgbClr val="333333"/>
                </a:solidFill>
                <a:latin typeface="KoPub바탕체 Medium"/>
              </a:rPr>
              <a:t>, </a:t>
            </a:r>
            <a:r>
              <a:rPr lang="ko-KR" altLang="en-US">
                <a:solidFill>
                  <a:srgbClr val="333333"/>
                </a:solidFill>
                <a:latin typeface="KoPub바탕체 Medium"/>
              </a:rPr>
              <a:t>시장 안정화 등도 해결해야 할 문제점임을 알</a:t>
            </a:r>
            <a:r>
              <a:rPr lang="ko-KR" altLang="en-US">
                <a:solidFill>
                  <a:srgbClr val="333333"/>
                </a:solidFill>
                <a:latin typeface="Source Serif Pro"/>
              </a:rPr>
              <a:t> </a:t>
            </a:r>
            <a:r>
              <a:rPr lang="ko-KR" altLang="en-US">
                <a:solidFill>
                  <a:srgbClr val="333333"/>
                </a:solidFill>
                <a:latin typeface="KoPub바탕체 Medium"/>
              </a:rPr>
              <a:t>수</a:t>
            </a:r>
            <a:r>
              <a:rPr lang="ko-KR" altLang="en-US">
                <a:solidFill>
                  <a:srgbClr val="333333"/>
                </a:solidFill>
                <a:latin typeface="Source Serif Pro"/>
              </a:rPr>
              <a:t> </a:t>
            </a:r>
            <a:r>
              <a:rPr lang="ko-KR" altLang="en-US">
                <a:solidFill>
                  <a:srgbClr val="333333"/>
                </a:solidFill>
                <a:latin typeface="KoPub바탕체 Medium"/>
              </a:rPr>
              <a:t>있다</a:t>
            </a:r>
            <a:r>
              <a:rPr lang="en-US" altLang="ko-KR">
                <a:solidFill>
                  <a:srgbClr val="333333"/>
                </a:solidFill>
                <a:latin typeface="Source Serif Pro"/>
              </a:rPr>
              <a:t>. </a:t>
            </a:r>
            <a:endParaRPr sz="120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50446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700" tIns="45850" rIns="91700" bIns="458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2950"/>
            <a:ext cx="496570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79769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700" tIns="45850" rIns="91700" bIns="45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u="none" strike="noStrike" cap="none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이미 탄소배출권 거래를 위한 블록체인 플랫폼들은 개발되어지는 중이지만</a:t>
            </a:r>
            <a:r>
              <a:rPr lang="en-US" altLang="ko-KR" sz="1200" b="0" i="0" u="none" strike="noStrike" cap="none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200" b="0" i="0" u="none" strike="noStrike" cap="none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정보노출로 인한 거래 기피 현상</a:t>
            </a:r>
            <a:r>
              <a:rPr lang="en-US" altLang="ko-KR" sz="1200" b="0" i="0" u="none" strike="noStrike" cap="none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200" b="0" i="0" u="none" strike="noStrike" cap="none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퍼블릭 블록체인을 사용하여 생기는 </a:t>
            </a:r>
            <a:r>
              <a:rPr lang="en-US" altLang="ko-KR" sz="1200" b="0" i="0" u="none" strike="noStrike" cap="none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200" b="0" i="0" u="none" strike="noStrike" cap="none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채굴 등으로 인한</a:t>
            </a:r>
            <a:r>
              <a:rPr lang="en-US" altLang="ko-KR" sz="1200" b="0" i="0" u="none" strike="noStrike" cap="none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)</a:t>
            </a:r>
            <a:r>
              <a:rPr lang="ko-KR" altLang="en-US" sz="1200" b="0" i="0" u="none" strike="noStrike" cap="none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 처리속도 및 용량</a:t>
            </a:r>
            <a:r>
              <a:rPr lang="en-US" altLang="ko-KR" sz="1200" b="0" i="0" u="none" strike="noStrike" cap="none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200" b="0" i="0" u="none" strike="noStrike" cap="none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확장성 등의 측면에서 한계점이 존재한다</a:t>
            </a:r>
            <a:r>
              <a:rPr lang="en-US" altLang="ko-KR" sz="1200" b="0" i="0" u="none" strike="noStrike" cap="none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. </a:t>
            </a:r>
            <a:br>
              <a:rPr lang="en-US" altLang="ko-KR" sz="1200" b="0" i="0" u="none" strike="noStrike" cap="none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</a:br>
            <a:endParaRPr lang="en-US" altLang="ko-KR" sz="1200" b="0" i="0" u="none" strike="noStrike" cap="none">
              <a:solidFill>
                <a:schemeClr val="dk1"/>
              </a:solidFill>
              <a:latin typeface="+mn-ea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u="none" strike="noStrike" cap="none">
                <a:solidFill>
                  <a:schemeClr val="dk1"/>
                </a:solidFill>
                <a:latin typeface="+mn-ea"/>
                <a:ea typeface="Malgun Gothic"/>
                <a:sym typeface="Malgun Gothic"/>
              </a:rPr>
              <a:t>이에 비해 제안하고자 하는 탄소 배출권 블록체인 플랫폼은 거래 전반적 과정에서의 시간 및 비용을 절약할 수 있으며</a:t>
            </a:r>
            <a:r>
              <a:rPr lang="en-US" altLang="ko-KR" sz="1200" b="0" i="0" u="none" strike="noStrike" cap="none">
                <a:solidFill>
                  <a:schemeClr val="dk1"/>
                </a:solidFill>
                <a:latin typeface="+mn-ea"/>
                <a:ea typeface="Malgun Gothic"/>
                <a:sym typeface="Malgun Gothic"/>
              </a:rPr>
              <a:t>, </a:t>
            </a:r>
            <a:r>
              <a:rPr lang="ko-KR" altLang="en-US" sz="1200" b="0" i="0" u="none" strike="noStrike" cap="none">
                <a:solidFill>
                  <a:schemeClr val="dk1"/>
                </a:solidFill>
                <a:latin typeface="+mn-ea"/>
                <a:ea typeface="Malgun Gothic"/>
                <a:sym typeface="Malgun Gothic"/>
              </a:rPr>
              <a:t>공정성 확보 및 정보 불균형과 정보 노출의 문제점을 해소할 수 있게 된다</a:t>
            </a:r>
            <a:r>
              <a:rPr lang="en-US" altLang="ko-KR" sz="1200" b="0" i="0" u="none" strike="noStrike" cap="none">
                <a:solidFill>
                  <a:schemeClr val="dk1"/>
                </a:solidFill>
                <a:latin typeface="+mn-ea"/>
                <a:ea typeface="Malgun Gothic"/>
                <a:sym typeface="Malgun Gothic"/>
              </a:rPr>
              <a:t>.</a:t>
            </a:r>
            <a:r>
              <a:rPr lang="ko-KR" altLang="en-US" sz="1200" b="0" i="0" u="none" strike="noStrike" cap="none">
                <a:solidFill>
                  <a:schemeClr val="dk1"/>
                </a:solidFill>
                <a:latin typeface="+mn-ea"/>
                <a:ea typeface="Malgun Gothic"/>
                <a:sym typeface="Malgun Gothic"/>
              </a:rPr>
              <a:t> 따라서 기존 배출권 거래 플랫폼 개선을 통한 탄소 저감 정책을 활성화할 것으로 기대되어 기획하게 되었다</a:t>
            </a:r>
            <a:r>
              <a:rPr lang="en-US" altLang="ko-KR" sz="1200" b="0" i="0" u="none" strike="noStrike" cap="none">
                <a:solidFill>
                  <a:schemeClr val="dk1"/>
                </a:solidFill>
                <a:latin typeface="+mn-ea"/>
                <a:ea typeface="Malgun Gothic"/>
                <a:sym typeface="Malgun Gothic"/>
              </a:rPr>
              <a:t>,~</a:t>
            </a:r>
            <a:endParaRPr sz="120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50446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700" tIns="45850" rIns="91700" bIns="458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4417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2950"/>
            <a:ext cx="496570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79769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700" tIns="45850" rIns="91700" bIns="4585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b="0">
                <a:latin typeface="+mn-ea"/>
              </a:rPr>
              <a:t>제안하는 아이디어는 다음과 같습니다</a:t>
            </a:r>
            <a:r>
              <a:rPr lang="en-US" altLang="ko-KR" b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0">
                <a:latin typeface="+mn-ea"/>
              </a:rPr>
              <a:t>허가형 블록체인을 통해 인증 시스템을 거쳐 신뢰할 수 있는 참가자들은 정보를 모두 열람할 수 있기 때문에 외부노출의 문제점과 정보 불균형을 해소할 수 있게 된다</a:t>
            </a:r>
            <a:r>
              <a:rPr lang="en-US" altLang="ko-KR" b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0">
                <a:latin typeface="+mn-ea"/>
              </a:rPr>
              <a:t>또한 외부사업을 통한 감축량을 상쇄배출권으로 바꾸어 동일 네트워크 상에서 바로 거래가 가능하다</a:t>
            </a:r>
            <a:r>
              <a:rPr lang="en-US" altLang="ko-KR" b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b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0">
                <a:latin typeface="+mn-ea"/>
              </a:rPr>
              <a:t>초기에는 정부가 배정한 기술단이 물리적 보안이 검증된 센서를 설치하고 해당 센서들에 서명을 하게되어 책임을 명확히 하고</a:t>
            </a:r>
            <a:r>
              <a:rPr lang="en-US" altLang="ko-KR" b="0">
                <a:latin typeface="+mn-ea"/>
              </a:rPr>
              <a:t>, </a:t>
            </a:r>
            <a:r>
              <a:rPr lang="ko-KR" altLang="en-US" b="0">
                <a:latin typeface="+mn-ea"/>
              </a:rPr>
              <a:t>그렇게 등록된 센서들을 통해 실시간으로 측정된 이산화탄소 값들은 위변조가 어렵게 되어 신뢰할 수 있는 데이터로서 엣지노드에서 배출량 합계로 처리되어 하루마다 블록체인에 업로드 된다</a:t>
            </a:r>
            <a:r>
              <a:rPr lang="en-US" altLang="ko-KR" b="0">
                <a:latin typeface="+mn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b="0">
                <a:latin typeface="+mn-ea"/>
              </a:rPr>
              <a:t>센서들은 배출권 할당 기업 또는 할당 받지 않은 기업이나 개인들에게 설치되고 이러한 데이터들을 바탕으로 탄소 배출권 할당 및 검증이 시행된다</a:t>
            </a:r>
            <a:endParaRPr lang="en-US" altLang="ko-KR" b="0">
              <a:latin typeface="+mn-ea"/>
            </a:endParaRPr>
          </a:p>
        </p:txBody>
      </p:sp>
      <p:sp>
        <p:nvSpPr>
          <p:cNvPr id="128" name="Google Shape;128;p4:notes"/>
          <p:cNvSpPr txBox="1">
            <a:spLocks noGrp="1"/>
          </p:cNvSpPr>
          <p:nvPr>
            <p:ph type="sldNum" idx="12"/>
          </p:nvPr>
        </p:nvSpPr>
        <p:spPr>
          <a:xfrm>
            <a:off x="3850446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700" tIns="45850" rIns="91700" bIns="458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2699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2950"/>
            <a:ext cx="496570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79769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700" tIns="45850" rIns="91700" bIns="45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허가형 블록체인과 엣지컴퓨팅의 측면에서 더 자세히 살펴보면</a:t>
            </a:r>
            <a:r>
              <a:rPr lang="en-US" altLang="ko-KR"/>
              <a:t>, </a:t>
            </a:r>
            <a:r>
              <a:rPr lang="ko-KR" altLang="en-US"/>
              <a:t>먼저 허가형 블록체인으로 구현하기 위해 하이퍼레저를 사용하였다</a:t>
            </a:r>
            <a:r>
              <a:rPr lang="en-US" altLang="ko-KR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그 이유는 하이퍼 레저는 참여자의 신원이 확인이 가능하여 문제 발생 시 책임소재를 분명히 할 수 있고</a:t>
            </a:r>
            <a:r>
              <a:rPr lang="en-US" altLang="ko-KR"/>
              <a:t>, </a:t>
            </a:r>
            <a:r>
              <a:rPr lang="ko-KR" altLang="en-US"/>
              <a:t>일부 노드만이 체인코드를 실행하기 때문에 다수의 거래를 병렬처리할 수 있어서 처리속도가 빠른 장점이 있다</a:t>
            </a:r>
            <a:r>
              <a:rPr lang="en-US" altLang="ko-KR"/>
              <a:t>. </a:t>
            </a:r>
            <a:r>
              <a:rPr lang="ko-KR" altLang="en-US"/>
              <a:t>또한 채널을 이용하여 허가 받은 기업에게만 장부를 공개하고</a:t>
            </a:r>
            <a:r>
              <a:rPr lang="en-US" altLang="ko-KR"/>
              <a:t>, </a:t>
            </a:r>
            <a:r>
              <a:rPr lang="ko-KR" altLang="en-US"/>
              <a:t>익명성 없이 기밀성을 제공할 수 있어 프라이버시를 확보할 수 있다</a:t>
            </a:r>
            <a:r>
              <a:rPr lang="en-US" altLang="ko-KR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다음으로 엣지 컴퓨팅은 블록체인상의 클라이언트 노드가 엣지노드 역할을 하게 되고 앞서 말한대로 실시간으로 측정한 센서 값들을 웹 어플리케이션을 통해 블록체인에 업로드 한다</a:t>
            </a:r>
            <a:r>
              <a:rPr lang="en-US" altLang="ko-KR"/>
              <a:t>.</a:t>
            </a:r>
            <a:endParaRPr/>
          </a:p>
        </p:txBody>
      </p:sp>
      <p:sp>
        <p:nvSpPr>
          <p:cNvPr id="128" name="Google Shape;128;p4:notes"/>
          <p:cNvSpPr txBox="1">
            <a:spLocks noGrp="1"/>
          </p:cNvSpPr>
          <p:nvPr>
            <p:ph type="sldNum" idx="12"/>
          </p:nvPr>
        </p:nvSpPr>
        <p:spPr>
          <a:xfrm>
            <a:off x="3850446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700" tIns="45850" rIns="91700" bIns="458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2950"/>
            <a:ext cx="496570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5:notes"/>
          <p:cNvSpPr txBox="1">
            <a:spLocks noGrp="1"/>
          </p:cNvSpPr>
          <p:nvPr>
            <p:ph type="body" idx="1"/>
          </p:nvPr>
        </p:nvSpPr>
        <p:spPr>
          <a:xfrm>
            <a:off x="679769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700" tIns="45850" rIns="91700" bIns="45850" anchor="t" anchorCtr="0">
            <a:noAutofit/>
          </a:bodyPr>
          <a:lstStyle/>
          <a:p>
            <a:pPr algn="l"/>
            <a:r>
              <a:rPr lang="ko-KR" altLang="en-US" sz="1200" b="0" i="0" u="none" strike="noStrike" cap="none">
                <a:solidFill>
                  <a:schemeClr val="dk1"/>
                </a:solidFill>
                <a:latin typeface="+mj-ea"/>
                <a:ea typeface="Malgun Gothic"/>
                <a:cs typeface="Malgun Gothic"/>
                <a:sym typeface="Malgun Gothic"/>
              </a:rPr>
              <a:t>시연은 다음과 같은 시나리오로 진행할 예정입니다</a:t>
            </a:r>
            <a:endParaRPr lang="en-US" altLang="ko-KR" sz="1200" b="0" i="0" u="none" strike="noStrike" cap="none">
              <a:solidFill>
                <a:schemeClr val="dk1"/>
              </a:solidFill>
              <a:latin typeface="+mj-ea"/>
              <a:ea typeface="Malgun Gothic"/>
              <a:cs typeface="Malgun Gothic"/>
              <a:sym typeface="Malgun Gothic"/>
            </a:endParaRPr>
          </a:p>
          <a:p>
            <a:pPr algn="l"/>
            <a:r>
              <a:rPr lang="ko-KR" altLang="en-US" sz="1200" b="0" i="0" u="none" strike="noStrike" cap="none">
                <a:solidFill>
                  <a:schemeClr val="dk1"/>
                </a:solidFill>
                <a:latin typeface="+mj-ea"/>
                <a:ea typeface="Malgun Gothic"/>
                <a:cs typeface="Malgun Gothic"/>
                <a:sym typeface="Malgun Gothic"/>
              </a:rPr>
              <a:t>먼저 배출권 할당 기업이 블록체인 네트워크에 참여하고</a:t>
            </a:r>
            <a:r>
              <a:rPr lang="en-US" altLang="ko-KR" sz="1200" b="0" i="0" u="none" strike="noStrike" cap="none">
                <a:solidFill>
                  <a:schemeClr val="dk1"/>
                </a:solidFill>
                <a:latin typeface="+mj-ea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200" b="0" i="0" u="none" strike="noStrike" cap="none">
                <a:solidFill>
                  <a:schemeClr val="dk1"/>
                </a:solidFill>
                <a:latin typeface="+mj-ea"/>
                <a:ea typeface="Malgun Gothic"/>
                <a:cs typeface="Malgun Gothic"/>
                <a:sym typeface="Malgun Gothic"/>
              </a:rPr>
              <a:t>공공데이터인 지난해 이산화탄소 배출량 정보를 활용한 과거 배출량 기반의 초기 할당을 통해 할당 과정에서의 공정성과 신뢰성을 확보할 수 있게 됩니다</a:t>
            </a:r>
            <a:r>
              <a:rPr lang="en-US" altLang="ko-KR" sz="1200" b="0" i="0" u="none" strike="noStrike" cap="none">
                <a:solidFill>
                  <a:schemeClr val="dk1"/>
                </a:solidFill>
                <a:latin typeface="+mj-ea"/>
                <a:ea typeface="Malgun Gothic"/>
                <a:cs typeface="Malgun Gothic"/>
                <a:sym typeface="Malgun Gothic"/>
              </a:rPr>
              <a:t>.</a:t>
            </a:r>
          </a:p>
          <a:p>
            <a:pPr algn="l"/>
            <a:r>
              <a:rPr lang="ko-KR" altLang="en-US" sz="1200" b="0" i="0" u="none" strike="noStrike" cap="none">
                <a:solidFill>
                  <a:schemeClr val="dk1"/>
                </a:solidFill>
                <a:latin typeface="+mj-ea"/>
                <a:ea typeface="Malgun Gothic"/>
                <a:cs typeface="Malgun Gothic"/>
                <a:sym typeface="Malgun Gothic"/>
              </a:rPr>
              <a:t>다음으로는 센서를 통해 탄소 배출량을 실시간으로 측정하여 엣지노드에서 처리하여 웹 어플리케이션을 통해 하루마다 업로드 한다</a:t>
            </a:r>
            <a:r>
              <a:rPr lang="en-US" altLang="ko-KR" sz="1200" b="0" i="0" u="none" strike="noStrike" cap="none">
                <a:solidFill>
                  <a:schemeClr val="dk1"/>
                </a:solidFill>
                <a:latin typeface="+mj-ea"/>
                <a:ea typeface="Malgun Gothic"/>
                <a:cs typeface="Malgun Gothic"/>
                <a:sym typeface="Malgun Gothic"/>
              </a:rPr>
              <a:t>.</a:t>
            </a:r>
          </a:p>
          <a:p>
            <a:pPr algn="l"/>
            <a:r>
              <a:rPr lang="ko-KR" altLang="en-US" sz="1200" b="0" i="0" u="none" strike="noStrike" cap="none">
                <a:solidFill>
                  <a:schemeClr val="dk1"/>
                </a:solidFill>
                <a:latin typeface="+mj-ea"/>
                <a:ea typeface="Malgun Gothic"/>
                <a:cs typeface="Malgun Gothic"/>
                <a:sym typeface="Malgun Gothic"/>
              </a:rPr>
              <a:t>정부는 블록체인 네트워크 내에서 모든 기업들의 탄소 배출량을 열람할 수 있고 이러한 데이터들을 엣지노드에 저장된 실시간 데이터들과 비교하여 검증을 한다</a:t>
            </a:r>
            <a:r>
              <a:rPr lang="en-US" altLang="ko-KR" sz="1200" b="0" i="0" u="none" strike="noStrike" cap="none">
                <a:solidFill>
                  <a:schemeClr val="dk1"/>
                </a:solidFill>
                <a:latin typeface="+mj-ea"/>
                <a:ea typeface="Malgun Gothic"/>
                <a:cs typeface="Malgun Gothic"/>
                <a:sym typeface="Malgun Gothic"/>
              </a:rPr>
              <a:t>.</a:t>
            </a:r>
          </a:p>
          <a:p>
            <a:pPr algn="l"/>
            <a:r>
              <a:rPr lang="ko-KR" altLang="en-US" sz="1200" b="0" i="0" u="none" strike="noStrike" cap="none">
                <a:solidFill>
                  <a:schemeClr val="dk1"/>
                </a:solidFill>
                <a:latin typeface="+mj-ea"/>
                <a:ea typeface="Malgun Gothic"/>
                <a:cs typeface="Malgun Gothic"/>
                <a:sym typeface="Malgun Gothic"/>
              </a:rPr>
              <a:t>거래 시에는 필요한 양만큼의 배출권을 매매할 수 있고</a:t>
            </a:r>
            <a:r>
              <a:rPr lang="en-US" altLang="ko-KR" sz="1200" b="0" i="0" u="none" strike="noStrike" cap="none">
                <a:solidFill>
                  <a:schemeClr val="dk1"/>
                </a:solidFill>
                <a:latin typeface="+mj-ea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200" b="0" i="0" u="none" strike="noStrike" cap="none">
                <a:solidFill>
                  <a:schemeClr val="dk1"/>
                </a:solidFill>
                <a:latin typeface="+mj-ea"/>
                <a:ea typeface="Malgun Gothic"/>
                <a:cs typeface="Malgun Gothic"/>
                <a:sym typeface="Malgun Gothic"/>
              </a:rPr>
              <a:t>그에 따른 소유권이 자동으로 갱신된다</a:t>
            </a:r>
            <a:r>
              <a:rPr lang="en-US" altLang="ko-KR" sz="1200" b="0" i="0" u="none" strike="noStrike" cap="none">
                <a:solidFill>
                  <a:schemeClr val="dk1"/>
                </a:solidFill>
                <a:latin typeface="+mj-ea"/>
                <a:ea typeface="Malgun Gothic"/>
                <a:cs typeface="Malgun Gothic"/>
                <a:sym typeface="Malgun Gothic"/>
              </a:rPr>
              <a:t>.</a:t>
            </a:r>
          </a:p>
          <a:p>
            <a:pPr algn="l"/>
            <a:r>
              <a:rPr lang="ko-KR" altLang="en-US" sz="1200" b="0" i="0" u="none" strike="noStrike" cap="none">
                <a:solidFill>
                  <a:schemeClr val="dk1"/>
                </a:solidFill>
                <a:latin typeface="+mj-ea"/>
                <a:ea typeface="Malgun Gothic"/>
                <a:cs typeface="Malgun Gothic"/>
                <a:sym typeface="Malgun Gothic"/>
              </a:rPr>
              <a:t>마지막으로 이렇게 쌓여진 데이터을 통해 합리적이고 공정한 할당이 가능해지며</a:t>
            </a:r>
            <a:r>
              <a:rPr lang="en-US" altLang="ko-KR" sz="1200" b="0" i="0" u="none" strike="noStrike" cap="none">
                <a:solidFill>
                  <a:schemeClr val="dk1"/>
                </a:solidFill>
                <a:latin typeface="+mj-ea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sz="1200" b="0" i="0" u="none" strike="noStrike" cap="none">
                <a:solidFill>
                  <a:schemeClr val="dk1"/>
                </a:solidFill>
                <a:latin typeface="+mj-ea"/>
                <a:ea typeface="Malgun Gothic"/>
                <a:cs typeface="Malgun Gothic"/>
                <a:sym typeface="Malgun Gothic"/>
              </a:rPr>
              <a:t> 차년도 배출권 할당에 있어 유의미한 데이터로 쓰이게 된다</a:t>
            </a:r>
            <a:r>
              <a:rPr lang="en-US" altLang="ko-KR" sz="1200" b="0" i="0" u="none" strike="noStrike" cap="none">
                <a:solidFill>
                  <a:schemeClr val="dk1"/>
                </a:solidFill>
                <a:latin typeface="+mj-ea"/>
                <a:ea typeface="Malgun Gothic"/>
                <a:cs typeface="Malgun Gothic"/>
                <a:sym typeface="Malgun Gothic"/>
              </a:rPr>
              <a:t>.</a:t>
            </a:r>
          </a:p>
          <a:p>
            <a:pPr algn="l"/>
            <a:endParaRPr lang="en-US" altLang="ko-KR" sz="1200" b="0" i="0" u="none" strike="noStrike" cap="none">
              <a:solidFill>
                <a:schemeClr val="dk1"/>
              </a:solidFill>
              <a:latin typeface="+mj-ea"/>
              <a:ea typeface="Malgun Gothic"/>
              <a:cs typeface="Malgun Gothic"/>
              <a:sym typeface="Malgun Gothic"/>
            </a:endParaRPr>
          </a:p>
          <a:p>
            <a:pPr algn="l"/>
            <a:r>
              <a:rPr lang="ko-KR" altLang="en-US" sz="1200" b="0" i="0" u="none" strike="noStrike" cap="none">
                <a:solidFill>
                  <a:schemeClr val="dk1"/>
                </a:solidFill>
                <a:latin typeface="+mj-ea"/>
                <a:ea typeface="Malgun Gothic"/>
                <a:cs typeface="Malgun Gothic"/>
                <a:sym typeface="Malgun Gothic"/>
              </a:rPr>
              <a:t> </a:t>
            </a:r>
          </a:p>
        </p:txBody>
      </p:sp>
      <p:sp>
        <p:nvSpPr>
          <p:cNvPr id="144" name="Google Shape;144;p5:notes"/>
          <p:cNvSpPr txBox="1">
            <a:spLocks noGrp="1"/>
          </p:cNvSpPr>
          <p:nvPr>
            <p:ph type="sldNum" idx="12"/>
          </p:nvPr>
        </p:nvSpPr>
        <p:spPr>
          <a:xfrm>
            <a:off x="3850446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700" tIns="45850" rIns="91700" bIns="458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6198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3455876" y="635272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5951881" y="635272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6475040" y="635272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body" idx="1"/>
          </p:nvPr>
        </p:nvSpPr>
        <p:spPr>
          <a:xfrm rot="5400000">
            <a:off x="604044" y="389732"/>
            <a:ext cx="5811838" cy="576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sldNum" idx="12"/>
          </p:nvPr>
        </p:nvSpPr>
        <p:spPr>
          <a:xfrm>
            <a:off x="6475040" y="635272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6475040" y="635272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6475040" y="635272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6475040" y="635272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6475040" y="635272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6475040" y="635272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6475040" y="635272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6475040" y="635272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>
            <a:spLocks noGrp="1"/>
          </p:cNvSpPr>
          <p:nvPr>
            <p:ph type="pic" idx="2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body" idx="1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6475040" y="635272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6475040" y="635272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12" Type="http://schemas.microsoft.com/office/2007/relationships/hdphoto" Target="../media/hdphoto4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0.png"/><Relationship Id="rId5" Type="http://schemas.openxmlformats.org/officeDocument/2006/relationships/image" Target="../media/image11.png"/><Relationship Id="rId10" Type="http://schemas.microsoft.com/office/2007/relationships/hdphoto" Target="../media/hdphoto3.wdp"/><Relationship Id="rId4" Type="http://schemas.openxmlformats.org/officeDocument/2006/relationships/image" Target="../media/image13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5.png"/><Relationship Id="rId5" Type="http://schemas.openxmlformats.org/officeDocument/2006/relationships/image" Target="../media/image13.png"/><Relationship Id="rId15" Type="http://schemas.openxmlformats.org/officeDocument/2006/relationships/image" Target="../media/image29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24.png"/><Relationship Id="rId1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/>
          <p:nvPr/>
        </p:nvSpPr>
        <p:spPr>
          <a:xfrm>
            <a:off x="1760180" y="1808820"/>
            <a:ext cx="6124188" cy="93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i="0" u="none" strike="noStrike" cap="none">
                <a:solidFill>
                  <a:srgbClr val="C00000"/>
                </a:solidFill>
                <a:latin typeface="+mn-ea"/>
                <a:ea typeface="+mn-ea"/>
                <a:cs typeface="Malgun Gothic"/>
                <a:sym typeface="Malgun Gothic"/>
              </a:rPr>
              <a:t>Emission Trading System(ETS)</a:t>
            </a:r>
            <a:endParaRPr>
              <a:solidFill>
                <a:srgbClr val="C00000"/>
              </a:solidFill>
              <a:latin typeface="+mn-ea"/>
              <a:ea typeface="+mn-e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i="0" u="none" strike="noStrike" cap="none">
                <a:solidFill>
                  <a:srgbClr val="C00000"/>
                </a:solidFill>
                <a:latin typeface="+mn-ea"/>
                <a:ea typeface="+mn-ea"/>
                <a:cs typeface="Malgun Gothic"/>
                <a:sym typeface="Malgun Gothic"/>
              </a:rPr>
              <a:t>Based on Blockchain</a:t>
            </a:r>
            <a:endParaRPr sz="2800" b="1" i="0" u="none" strike="noStrike" cap="none">
              <a:solidFill>
                <a:srgbClr val="C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92" name="Google Shape;92;p13"/>
          <p:cNvSpPr/>
          <p:nvPr/>
        </p:nvSpPr>
        <p:spPr>
          <a:xfrm>
            <a:off x="6956612" y="4329100"/>
            <a:ext cx="1901364" cy="54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rgbClr val="043C7A"/>
                </a:solidFill>
                <a:latin typeface="+mn-ea"/>
                <a:ea typeface="+mn-ea"/>
                <a:cs typeface="Malgun Gothic"/>
                <a:sym typeface="Malgun Gothic"/>
              </a:rPr>
              <a:t>방탄소거단(BTS)</a:t>
            </a:r>
            <a:endParaRPr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4"/>
          <p:cNvGrpSpPr/>
          <p:nvPr/>
        </p:nvGrpSpPr>
        <p:grpSpPr>
          <a:xfrm>
            <a:off x="91516" y="67271"/>
            <a:ext cx="8395894" cy="769441"/>
            <a:chOff x="107815" y="-905"/>
            <a:chExt cx="8395894" cy="769441"/>
          </a:xfrm>
        </p:grpSpPr>
        <p:sp>
          <p:nvSpPr>
            <p:cNvPr id="100" name="Google Shape;100;p14"/>
            <p:cNvSpPr txBox="1"/>
            <p:nvPr/>
          </p:nvSpPr>
          <p:spPr>
            <a:xfrm>
              <a:off x="660971" y="169830"/>
              <a:ext cx="7842738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 i="0" u="none" strike="noStrike" cap="none">
                  <a:solidFill>
                    <a:srgbClr val="3F3F3F"/>
                  </a:solidFill>
                  <a:latin typeface="+mn-ea"/>
                  <a:ea typeface="+mn-ea"/>
                  <a:cs typeface="Malgun Gothic"/>
                  <a:sym typeface="Malgun Gothic"/>
                </a:rPr>
                <a:t>기획 배경</a:t>
              </a:r>
              <a:endParaRPr>
                <a:latin typeface="+mn-ea"/>
                <a:ea typeface="+mn-ea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107815" y="-905"/>
              <a:ext cx="359394" cy="769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400" b="1">
                  <a:solidFill>
                    <a:schemeClr val="lt1"/>
                  </a:solidFill>
                  <a:latin typeface="+mn-ea"/>
                  <a:ea typeface="+mn-ea"/>
                  <a:cs typeface="Malgun Gothic"/>
                  <a:sym typeface="Malgun Gothic"/>
                </a:rPr>
                <a:t>Ⅰ</a:t>
              </a:r>
              <a:endParaRPr sz="3400" b="1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endParaRPr>
            </a:p>
          </p:txBody>
        </p:sp>
      </p:grpSp>
      <p:sp>
        <p:nvSpPr>
          <p:cNvPr id="103" name="Google Shape;103;p14"/>
          <p:cNvSpPr/>
          <p:nvPr/>
        </p:nvSpPr>
        <p:spPr>
          <a:xfrm>
            <a:off x="408157" y="4800012"/>
            <a:ext cx="8337849" cy="720080"/>
          </a:xfrm>
          <a:prstGeom prst="roundRect">
            <a:avLst>
              <a:gd name="adj" fmla="val 16667"/>
            </a:avLst>
          </a:prstGeom>
          <a:solidFill>
            <a:schemeClr val="bg1">
              <a:alpha val="49803"/>
            </a:schemeClr>
          </a:solidFill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b="1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탄소 배출권 거래에 있어 </a:t>
            </a:r>
            <a:r>
              <a:rPr lang="ko-KR" altLang="en-US" sz="1300" b="1">
                <a:solidFill>
                  <a:srgbClr val="0070C0"/>
                </a:solidFill>
                <a:latin typeface="+mn-ea"/>
                <a:ea typeface="+mn-ea"/>
                <a:cs typeface="Malgun Gothic"/>
                <a:sym typeface="Malgun Gothic"/>
              </a:rPr>
              <a:t>가장 중요한 요소</a:t>
            </a:r>
            <a:r>
              <a:rPr lang="ko-KR" altLang="en-US" sz="1300" b="1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는</a:t>
            </a:r>
            <a:br>
              <a:rPr lang="en-US" altLang="ko-KR" sz="1300" b="1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</a:br>
            <a:r>
              <a:rPr lang="ko-KR" altLang="en-US" sz="1300" b="1">
                <a:solidFill>
                  <a:srgbClr val="0070C0"/>
                </a:solidFill>
                <a:latin typeface="+mn-ea"/>
                <a:ea typeface="+mn-ea"/>
                <a:cs typeface="Malgun Gothic"/>
                <a:sym typeface="Malgun Gothic"/>
              </a:rPr>
              <a:t>신뢰성 있는 데이터</a:t>
            </a:r>
            <a:r>
              <a:rPr lang="en-US" altLang="ko-KR" sz="1300" b="1">
                <a:solidFill>
                  <a:srgbClr val="0070C0"/>
                </a:solidFill>
                <a:latin typeface="+mn-ea"/>
                <a:ea typeface="+mn-ea"/>
                <a:cs typeface="Malgun Gothic"/>
                <a:sym typeface="Malgun Gothic"/>
              </a:rPr>
              <a:t>, </a:t>
            </a:r>
            <a:r>
              <a:rPr lang="ko-KR" altLang="en-US" sz="1300" b="1">
                <a:solidFill>
                  <a:srgbClr val="0070C0"/>
                </a:solidFill>
                <a:latin typeface="+mn-ea"/>
                <a:ea typeface="+mn-ea"/>
                <a:cs typeface="Malgun Gothic"/>
                <a:sym typeface="Malgun Gothic"/>
              </a:rPr>
              <a:t>정확한 검증 및 합리적 할당</a:t>
            </a:r>
            <a:r>
              <a:rPr lang="en-US" altLang="ko-KR" sz="1300" b="1">
                <a:solidFill>
                  <a:srgbClr val="0070C0"/>
                </a:solidFill>
                <a:latin typeface="+mn-ea"/>
                <a:ea typeface="+mn-ea"/>
                <a:cs typeface="Malgun Gothic"/>
                <a:sym typeface="Malgun Gothic"/>
              </a:rPr>
              <a:t>, </a:t>
            </a:r>
            <a:r>
              <a:rPr lang="ko-KR" altLang="en-US" sz="1300" b="1">
                <a:solidFill>
                  <a:srgbClr val="0070C0"/>
                </a:solidFill>
                <a:latin typeface="+mn-ea"/>
                <a:ea typeface="+mn-ea"/>
                <a:cs typeface="Malgun Gothic"/>
                <a:sym typeface="Malgun Gothic"/>
              </a:rPr>
              <a:t>기밀성과 공개 간의 균형</a:t>
            </a:r>
            <a:endParaRPr sz="1300" b="1">
              <a:solidFill>
                <a:srgbClr val="0070C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104" name="Google Shape;104;p14"/>
          <p:cNvSpPr/>
          <p:nvPr/>
        </p:nvSpPr>
        <p:spPr>
          <a:xfrm>
            <a:off x="396089" y="5628104"/>
            <a:ext cx="8349917" cy="900101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배출권 할당 업체들은 제도 개선 방향으로</a:t>
            </a:r>
            <a:br>
              <a:rPr lang="ko-KR" altLang="en-US" sz="1300" b="1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</a:br>
            <a:r>
              <a:rPr lang="ko-KR" altLang="en-US" sz="1300" b="1">
                <a:solidFill>
                  <a:srgbClr val="0070C0"/>
                </a:solidFill>
                <a:latin typeface="+mn-ea"/>
                <a:cs typeface="Malgun Gothic"/>
                <a:sym typeface="Malgun Gothic"/>
              </a:rPr>
              <a:t>정부의 시장 개입 최소화</a:t>
            </a:r>
            <a:r>
              <a:rPr lang="en-US" altLang="ko-KR" sz="1300" b="1">
                <a:solidFill>
                  <a:srgbClr val="0070C0"/>
                </a:solidFill>
                <a:latin typeface="+mn-ea"/>
                <a:cs typeface="Malgun Gothic"/>
                <a:sym typeface="Malgun Gothic"/>
              </a:rPr>
              <a:t>, </a:t>
            </a:r>
            <a:r>
              <a:rPr lang="ko-KR" altLang="en-US" sz="1300" b="1">
                <a:solidFill>
                  <a:srgbClr val="0070C0"/>
                </a:solidFill>
                <a:latin typeface="+mn-ea"/>
                <a:cs typeface="Malgun Gothic"/>
                <a:sym typeface="Malgun Gothic"/>
              </a:rPr>
              <a:t>정보 불균형 해소</a:t>
            </a:r>
            <a:r>
              <a:rPr lang="en-US" altLang="ko-KR" sz="1300" b="1">
                <a:solidFill>
                  <a:srgbClr val="0070C0"/>
                </a:solidFill>
                <a:latin typeface="+mn-ea"/>
                <a:cs typeface="Malgun Gothic"/>
                <a:sym typeface="Malgun Gothic"/>
              </a:rPr>
              <a:t>, </a:t>
            </a:r>
            <a:r>
              <a:rPr lang="ko-KR" altLang="en-US" sz="1300" b="1">
                <a:solidFill>
                  <a:srgbClr val="0070C0"/>
                </a:solidFill>
                <a:latin typeface="+mn-ea"/>
                <a:cs typeface="Malgun Gothic"/>
                <a:sym typeface="Malgun Gothic"/>
              </a:rPr>
              <a:t>시장 안정화 조치 등을 가장 중요하게 생각</a:t>
            </a:r>
          </a:p>
        </p:txBody>
      </p:sp>
      <p:sp>
        <p:nvSpPr>
          <p:cNvPr id="110" name="Google Shape;110;p14"/>
          <p:cNvSpPr txBox="1"/>
          <p:nvPr/>
        </p:nvSpPr>
        <p:spPr>
          <a:xfrm>
            <a:off x="267333" y="869082"/>
            <a:ext cx="85974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>
                <a:solidFill>
                  <a:srgbClr val="C00000"/>
                </a:solidFill>
                <a:latin typeface="+mn-ea"/>
                <a:ea typeface="+mn-ea"/>
                <a:cs typeface="Malgun Gothic"/>
                <a:sym typeface="Malgun Gothic"/>
              </a:rPr>
              <a:t>현재 탄소 배출권 거래제 </a:t>
            </a:r>
            <a:r>
              <a:rPr lang="en-US" altLang="ko-KR" sz="1800" b="1">
                <a:solidFill>
                  <a:srgbClr val="C00000"/>
                </a:solidFill>
                <a:latin typeface="+mn-ea"/>
                <a:ea typeface="+mn-ea"/>
                <a:cs typeface="Malgun Gothic"/>
                <a:sym typeface="Malgun Gothic"/>
              </a:rPr>
              <a:t>:</a:t>
            </a:r>
            <a:r>
              <a:rPr lang="ko-KR" altLang="en-US" sz="1800" b="1">
                <a:solidFill>
                  <a:srgbClr val="C00000"/>
                </a:solidFill>
                <a:latin typeface="+mn-ea"/>
                <a:ea typeface="+mn-ea"/>
                <a:cs typeface="Malgun Gothic"/>
                <a:sym typeface="Malgun Gothic"/>
              </a:rPr>
              <a:t> 제도적 문제점 존재</a:t>
            </a:r>
            <a:endParaRPr sz="1400" b="1">
              <a:solidFill>
                <a:srgbClr val="C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14" name="Google Shape;133;p16">
            <a:extLst>
              <a:ext uri="{FF2B5EF4-FFF2-40B4-BE49-F238E27FC236}">
                <a16:creationId xmlns:a16="http://schemas.microsoft.com/office/drawing/2014/main" id="{8F5EC09B-1021-40A1-BA6E-D7402DFD29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837255" y="648262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+mn-ea"/>
                <a:ea typeface="+mn-ea"/>
              </a:rPr>
              <a:t>1</a:t>
            </a:fld>
            <a:endParaRPr>
              <a:latin typeface="+mn-ea"/>
              <a:ea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F30C17F-B4EC-4F9F-AF17-7A8BCD46571F}"/>
              </a:ext>
            </a:extLst>
          </p:cNvPr>
          <p:cNvGrpSpPr/>
          <p:nvPr/>
        </p:nvGrpSpPr>
        <p:grpSpPr>
          <a:xfrm>
            <a:off x="57246" y="1392309"/>
            <a:ext cx="8730075" cy="3299691"/>
            <a:chOff x="1053906" y="899641"/>
            <a:chExt cx="8673506" cy="316406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2A9CFD8-2F72-419E-B5FB-18B069E943C5}"/>
                </a:ext>
              </a:extLst>
            </p:cNvPr>
            <p:cNvGrpSpPr/>
            <p:nvPr/>
          </p:nvGrpSpPr>
          <p:grpSpPr>
            <a:xfrm>
              <a:off x="1053906" y="899641"/>
              <a:ext cx="8673506" cy="3164069"/>
              <a:chOff x="1053906" y="899641"/>
              <a:chExt cx="8673506" cy="3164069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DDD189C7-FE4C-4BBB-99C8-15A314327DB8}"/>
                  </a:ext>
                </a:extLst>
              </p:cNvPr>
              <p:cNvGrpSpPr/>
              <p:nvPr/>
            </p:nvGrpSpPr>
            <p:grpSpPr>
              <a:xfrm>
                <a:off x="1053906" y="899641"/>
                <a:ext cx="8673506" cy="3164069"/>
                <a:chOff x="-947016" y="1154677"/>
                <a:chExt cx="8673506" cy="3164069"/>
              </a:xfrm>
            </p:grpSpPr>
            <p:pic>
              <p:nvPicPr>
                <p:cNvPr id="18" name="그림 17">
                  <a:extLst>
                    <a:ext uri="{FF2B5EF4-FFF2-40B4-BE49-F238E27FC236}">
                      <a16:creationId xmlns:a16="http://schemas.microsoft.com/office/drawing/2014/main" id="{83C3E35C-243A-401A-BCA9-D14078BC23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harpenSoften amount="42000"/>
                          </a14:imgEffect>
                        </a14:imgLayer>
                      </a14:imgProps>
                    </a:ext>
                  </a:extLst>
                </a:blip>
                <a:srcRect l="1889" t="2155" r="67221" b="59425"/>
                <a:stretch/>
              </p:blipFill>
              <p:spPr>
                <a:xfrm>
                  <a:off x="-947016" y="1154677"/>
                  <a:ext cx="3175151" cy="2707484"/>
                </a:xfrm>
                <a:prstGeom prst="rect">
                  <a:avLst/>
                </a:prstGeom>
              </p:spPr>
            </p:pic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57141DBA-845D-42F7-89CE-2BAC3ACC6DE4}"/>
                    </a:ext>
                  </a:extLst>
                </p:cNvPr>
                <p:cNvGrpSpPr/>
                <p:nvPr/>
              </p:nvGrpSpPr>
              <p:grpSpPr>
                <a:xfrm>
                  <a:off x="-391351" y="1181023"/>
                  <a:ext cx="8117841" cy="3137723"/>
                  <a:chOff x="-391351" y="1181023"/>
                  <a:chExt cx="8117841" cy="3137723"/>
                </a:xfrm>
              </p:grpSpPr>
              <p:pic>
                <p:nvPicPr>
                  <p:cNvPr id="3" name="그림 2">
                    <a:extLst>
                      <a:ext uri="{FF2B5EF4-FFF2-40B4-BE49-F238E27FC236}">
                        <a16:creationId xmlns:a16="http://schemas.microsoft.com/office/drawing/2014/main" id="{0F8AD97F-C417-4BA1-8538-05B356BA0D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sharpenSoften amount="42000"/>
                            </a14:imgEffect>
                          </a14:imgLayer>
                        </a14:imgProps>
                      </a:ext>
                    </a:extLst>
                  </a:blip>
                  <a:srcRect l="32925" t="2155" r="16168" b="59537"/>
                  <a:stretch/>
                </p:blipFill>
                <p:spPr>
                  <a:xfrm>
                    <a:off x="2217221" y="1181023"/>
                    <a:ext cx="5207682" cy="2707485"/>
                  </a:xfrm>
                  <a:prstGeom prst="rect">
                    <a:avLst/>
                  </a:prstGeom>
                </p:spPr>
              </p:pic>
              <p:pic>
                <p:nvPicPr>
                  <p:cNvPr id="19" name="그림 18">
                    <a:extLst>
                      <a:ext uri="{FF2B5EF4-FFF2-40B4-BE49-F238E27FC236}">
                        <a16:creationId xmlns:a16="http://schemas.microsoft.com/office/drawing/2014/main" id="{C3DD7054-1B8E-4911-A788-46228416D9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sharpenSoften amount="42000"/>
                            </a14:imgEffect>
                          </a14:imgLayer>
                        </a14:imgProps>
                      </a:ext>
                    </a:extLst>
                  </a:blip>
                  <a:srcRect l="1889" t="84818" r="1777" b="1649"/>
                  <a:stretch/>
                </p:blipFill>
                <p:spPr>
                  <a:xfrm>
                    <a:off x="-391351" y="3888508"/>
                    <a:ext cx="8117841" cy="430238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6" name="액자 15">
                <a:extLst>
                  <a:ext uri="{FF2B5EF4-FFF2-40B4-BE49-F238E27FC236}">
                    <a16:creationId xmlns:a16="http://schemas.microsoft.com/office/drawing/2014/main" id="{05626B22-33AF-49B3-80D6-32207157494E}"/>
                  </a:ext>
                </a:extLst>
              </p:cNvPr>
              <p:cNvSpPr/>
              <p:nvPr/>
            </p:nvSpPr>
            <p:spPr>
              <a:xfrm>
                <a:off x="1350788" y="2201018"/>
                <a:ext cx="2921301" cy="703379"/>
              </a:xfrm>
              <a:prstGeom prst="frame">
                <a:avLst>
                  <a:gd name="adj1" fmla="val 7912"/>
                </a:avLst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액자 5">
                <a:extLst>
                  <a:ext uri="{FF2B5EF4-FFF2-40B4-BE49-F238E27FC236}">
                    <a16:creationId xmlns:a16="http://schemas.microsoft.com/office/drawing/2014/main" id="{FB013CEC-0271-4C4F-B5A5-AFA07CAF6BFB}"/>
                  </a:ext>
                </a:extLst>
              </p:cNvPr>
              <p:cNvSpPr/>
              <p:nvPr/>
            </p:nvSpPr>
            <p:spPr>
              <a:xfrm>
                <a:off x="1797832" y="1120968"/>
                <a:ext cx="2463499" cy="369332"/>
              </a:xfrm>
              <a:prstGeom prst="fram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1" name="액자 20">
              <a:extLst>
                <a:ext uri="{FF2B5EF4-FFF2-40B4-BE49-F238E27FC236}">
                  <a16:creationId xmlns:a16="http://schemas.microsoft.com/office/drawing/2014/main" id="{61335D4C-F7FD-40E4-920E-728E66F32658}"/>
                </a:ext>
              </a:extLst>
            </p:cNvPr>
            <p:cNvSpPr/>
            <p:nvPr/>
          </p:nvSpPr>
          <p:spPr>
            <a:xfrm>
              <a:off x="2097741" y="2854571"/>
              <a:ext cx="2174348" cy="703379"/>
            </a:xfrm>
            <a:prstGeom prst="frame">
              <a:avLst>
                <a:gd name="adj1" fmla="val 7912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BE1C01-6D3F-4272-96DC-877D057C6DCA}"/>
              </a:ext>
            </a:extLst>
          </p:cNvPr>
          <p:cNvSpPr/>
          <p:nvPr/>
        </p:nvSpPr>
        <p:spPr>
          <a:xfrm>
            <a:off x="4347061" y="4041114"/>
            <a:ext cx="452960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solidFill>
                  <a:srgbClr val="333333"/>
                </a:solidFill>
                <a:latin typeface="+mj-ea"/>
                <a:ea typeface="+mj-ea"/>
              </a:rPr>
              <a:t>기후 변화 행동 연구소</a:t>
            </a:r>
            <a:r>
              <a:rPr lang="en-US" altLang="ko-KR" sz="1100">
                <a:solidFill>
                  <a:srgbClr val="333333"/>
                </a:solidFill>
                <a:latin typeface="KoPub바탕체 Medium"/>
              </a:rPr>
              <a:t>, </a:t>
            </a:r>
            <a:r>
              <a:rPr lang="ko-KR" altLang="en-US" sz="1100">
                <a:solidFill>
                  <a:srgbClr val="333333"/>
                </a:solidFill>
                <a:latin typeface="+mn-ea"/>
                <a:ea typeface="+mn-ea"/>
              </a:rPr>
              <a:t> 배출권 거래제 제도 개선 방향 </a:t>
            </a:r>
            <a:r>
              <a:rPr lang="en-US" altLang="ko-KR" sz="1100">
                <a:solidFill>
                  <a:srgbClr val="333333"/>
                </a:solidFill>
                <a:latin typeface="+mn-ea"/>
                <a:ea typeface="+mn-ea"/>
              </a:rPr>
              <a:t>(2019.03.06)</a:t>
            </a:r>
            <a:endParaRPr lang="ko-KR" altLang="en-US" sz="110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4"/>
          <p:cNvGrpSpPr/>
          <p:nvPr/>
        </p:nvGrpSpPr>
        <p:grpSpPr>
          <a:xfrm>
            <a:off x="91516" y="67271"/>
            <a:ext cx="8395894" cy="769441"/>
            <a:chOff x="107815" y="-905"/>
            <a:chExt cx="8395894" cy="769441"/>
          </a:xfrm>
        </p:grpSpPr>
        <p:sp>
          <p:nvSpPr>
            <p:cNvPr id="100" name="Google Shape;100;p14"/>
            <p:cNvSpPr txBox="1"/>
            <p:nvPr/>
          </p:nvSpPr>
          <p:spPr>
            <a:xfrm>
              <a:off x="660971" y="169830"/>
              <a:ext cx="7842738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 i="0" u="none" strike="noStrike" cap="none">
                  <a:solidFill>
                    <a:srgbClr val="3F3F3F"/>
                  </a:solidFill>
                  <a:latin typeface="+mn-ea"/>
                  <a:ea typeface="+mn-ea"/>
                  <a:cs typeface="Malgun Gothic"/>
                  <a:sym typeface="Malgun Gothic"/>
                </a:rPr>
                <a:t>기획 배경</a:t>
              </a:r>
              <a:endParaRPr>
                <a:latin typeface="+mn-ea"/>
                <a:ea typeface="+mn-ea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107815" y="-905"/>
              <a:ext cx="359394" cy="769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400" b="1">
                  <a:solidFill>
                    <a:schemeClr val="lt1"/>
                  </a:solidFill>
                  <a:latin typeface="+mn-ea"/>
                  <a:ea typeface="+mn-ea"/>
                  <a:cs typeface="Malgun Gothic"/>
                  <a:sym typeface="Malgun Gothic"/>
                </a:rPr>
                <a:t>Ⅰ</a:t>
              </a:r>
              <a:endParaRPr sz="3400" b="1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endParaRPr>
            </a:p>
          </p:txBody>
        </p:sp>
      </p:grpSp>
      <p:sp>
        <p:nvSpPr>
          <p:cNvPr id="14" name="Google Shape;133;p16">
            <a:extLst>
              <a:ext uri="{FF2B5EF4-FFF2-40B4-BE49-F238E27FC236}">
                <a16:creationId xmlns:a16="http://schemas.microsoft.com/office/drawing/2014/main" id="{8F5EC09B-1021-40A1-BA6E-D7402DFD29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837255" y="648262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+mn-ea"/>
                <a:ea typeface="+mn-ea"/>
              </a:rPr>
              <a:t>2</a:t>
            </a:fld>
            <a:endParaRPr>
              <a:latin typeface="+mn-ea"/>
              <a:ea typeface="+mn-ea"/>
            </a:endParaRPr>
          </a:p>
        </p:txBody>
      </p:sp>
      <p:sp>
        <p:nvSpPr>
          <p:cNvPr id="16" name="Google Shape;110;p14">
            <a:extLst>
              <a:ext uri="{FF2B5EF4-FFF2-40B4-BE49-F238E27FC236}">
                <a16:creationId xmlns:a16="http://schemas.microsoft.com/office/drawing/2014/main" id="{3002257F-71E3-4238-AB57-DF28F8695FF7}"/>
              </a:ext>
            </a:extLst>
          </p:cNvPr>
          <p:cNvSpPr txBox="1"/>
          <p:nvPr/>
        </p:nvSpPr>
        <p:spPr>
          <a:xfrm>
            <a:off x="148591" y="1029718"/>
            <a:ext cx="85974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 b="1">
                <a:solidFill>
                  <a:srgbClr val="C00000"/>
                </a:solidFill>
                <a:latin typeface="+mn-ea"/>
                <a:ea typeface="+mn-ea"/>
                <a:cs typeface="Malgun Gothic"/>
                <a:sym typeface="Malgun Gothic"/>
              </a:rPr>
              <a:t>기존 </a:t>
            </a:r>
            <a:r>
              <a:rPr lang="en-US" altLang="ko-KR" sz="1700" b="1">
                <a:solidFill>
                  <a:srgbClr val="C00000"/>
                </a:solidFill>
                <a:latin typeface="+mn-ea"/>
                <a:ea typeface="+mn-ea"/>
                <a:cs typeface="Malgun Gothic"/>
                <a:sym typeface="Malgun Gothic"/>
              </a:rPr>
              <a:t>Blockchain </a:t>
            </a:r>
            <a:r>
              <a:rPr lang="ko-KR" altLang="en-US" sz="1700" b="1">
                <a:solidFill>
                  <a:srgbClr val="C00000"/>
                </a:solidFill>
                <a:latin typeface="+mn-ea"/>
                <a:ea typeface="+mn-ea"/>
                <a:cs typeface="Malgun Gothic"/>
                <a:sym typeface="Malgun Gothic"/>
              </a:rPr>
              <a:t>배출권 거래 플랫폼의 문제점 개선 통한 탄소 저감 정책 활성화</a:t>
            </a:r>
            <a:endParaRPr sz="1700" b="1">
              <a:solidFill>
                <a:srgbClr val="C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8A91C95-D274-49E2-874D-B8B0AFA791CF}"/>
              </a:ext>
            </a:extLst>
          </p:cNvPr>
          <p:cNvGrpSpPr/>
          <p:nvPr/>
        </p:nvGrpSpPr>
        <p:grpSpPr>
          <a:xfrm>
            <a:off x="-1389705" y="1557960"/>
            <a:ext cx="7303208" cy="5080000"/>
            <a:chOff x="-1389705" y="1557960"/>
            <a:chExt cx="7303208" cy="5080000"/>
          </a:xfrm>
        </p:grpSpPr>
        <p:sp>
          <p:nvSpPr>
            <p:cNvPr id="103" name="Google Shape;103;p14"/>
            <p:cNvSpPr/>
            <p:nvPr/>
          </p:nvSpPr>
          <p:spPr>
            <a:xfrm>
              <a:off x="148591" y="1557960"/>
              <a:ext cx="4274820" cy="5080000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49803"/>
              </a:schemeClr>
            </a:solidFill>
            <a:ln w="28575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1">
                <a:solidFill>
                  <a:srgbClr val="0070C0"/>
                </a:solidFill>
                <a:latin typeface="+mn-ea"/>
                <a:ea typeface="+mn-ea"/>
                <a:cs typeface="Malgun Gothic"/>
                <a:sym typeface="Malgun Gothic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B1E7F13-A88F-43EA-8F20-F7DB7C1017D4}"/>
                </a:ext>
              </a:extLst>
            </p:cNvPr>
            <p:cNvSpPr/>
            <p:nvPr/>
          </p:nvSpPr>
          <p:spPr>
            <a:xfrm>
              <a:off x="-1389705" y="5619316"/>
              <a:ext cx="7303208" cy="6970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ko-KR" altLang="en-US" b="1">
                  <a:solidFill>
                    <a:srgbClr val="0070C0"/>
                  </a:solidFill>
                  <a:latin typeface="+mn-ea"/>
                  <a:cs typeface="Malgun Gothic"/>
                  <a:sym typeface="Malgun Gothic"/>
                </a:rPr>
                <a:t>정보노출</a:t>
              </a:r>
              <a:r>
                <a:rPr lang="ko-KR" altLang="en-US" b="1">
                  <a:solidFill>
                    <a:schemeClr val="dk1"/>
                  </a:solidFill>
                  <a:latin typeface="+mn-ea"/>
                  <a:cs typeface="Malgun Gothic"/>
                  <a:sym typeface="Malgun Gothic"/>
                </a:rPr>
                <a:t>로 인한 거래 기피 현상</a:t>
              </a:r>
              <a:r>
                <a:rPr lang="en-US" altLang="ko-KR" b="1">
                  <a:solidFill>
                    <a:schemeClr val="dk1"/>
                  </a:solidFill>
                  <a:latin typeface="+mn-ea"/>
                  <a:cs typeface="Malgun Gothic"/>
                  <a:sym typeface="Malgun Gothic"/>
                </a:rPr>
                <a:t>, </a:t>
              </a:r>
              <a:br>
                <a:rPr lang="en-US" altLang="ko-KR" b="1">
                  <a:solidFill>
                    <a:schemeClr val="dk1"/>
                  </a:solidFill>
                  <a:latin typeface="+mn-ea"/>
                  <a:cs typeface="Malgun Gothic"/>
                  <a:sym typeface="Malgun Gothic"/>
                </a:rPr>
              </a:br>
              <a:r>
                <a:rPr lang="ko-KR" altLang="en-US" b="1">
                  <a:solidFill>
                    <a:srgbClr val="0070C0"/>
                  </a:solidFill>
                  <a:latin typeface="+mn-ea"/>
                  <a:cs typeface="Malgun Gothic"/>
                  <a:sym typeface="Malgun Gothic"/>
                </a:rPr>
                <a:t>처리속도 및 용량</a:t>
              </a:r>
              <a:r>
                <a:rPr lang="en-US" altLang="ko-KR" b="1">
                  <a:solidFill>
                    <a:srgbClr val="0070C0"/>
                  </a:solidFill>
                  <a:latin typeface="+mn-ea"/>
                  <a:cs typeface="Malgun Gothic"/>
                  <a:sym typeface="Malgun Gothic"/>
                </a:rPr>
                <a:t>, </a:t>
              </a:r>
              <a:r>
                <a:rPr lang="ko-KR" altLang="en-US" b="1">
                  <a:solidFill>
                    <a:srgbClr val="0070C0"/>
                  </a:solidFill>
                  <a:latin typeface="+mn-ea"/>
                  <a:cs typeface="Malgun Gothic"/>
                  <a:sym typeface="Malgun Gothic"/>
                </a:rPr>
                <a:t>확장성 측면에서의 한계점</a:t>
              </a:r>
              <a:r>
                <a:rPr lang="ko-KR" altLang="en-US" b="1">
                  <a:solidFill>
                    <a:schemeClr val="dk1"/>
                  </a:solidFill>
                  <a:latin typeface="+mn-ea"/>
                  <a:cs typeface="Malgun Gothic"/>
                  <a:sym typeface="Malgun Gothic"/>
                </a:rPr>
                <a:t> 존재</a:t>
              </a:r>
              <a:endParaRPr lang="ko-KR" altLang="en-US" b="1">
                <a:solidFill>
                  <a:srgbClr val="0070C0"/>
                </a:solidFill>
                <a:latin typeface="+mn-ea"/>
                <a:cs typeface="Malgun Gothic"/>
                <a:sym typeface="Malgun Gothic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2497C68B-710F-4949-BE8B-18E2C0D74474}"/>
                </a:ext>
              </a:extLst>
            </p:cNvPr>
            <p:cNvGrpSpPr/>
            <p:nvPr/>
          </p:nvGrpSpPr>
          <p:grpSpPr>
            <a:xfrm>
              <a:off x="191061" y="2362139"/>
              <a:ext cx="4074155" cy="3055003"/>
              <a:chOff x="161770" y="2267536"/>
              <a:chExt cx="4074155" cy="3055003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EE948FA8-C579-4CA2-B4D4-7C304934EA05}"/>
                  </a:ext>
                </a:extLst>
              </p:cNvPr>
              <p:cNvGrpSpPr/>
              <p:nvPr/>
            </p:nvGrpSpPr>
            <p:grpSpPr>
              <a:xfrm>
                <a:off x="161770" y="2276770"/>
                <a:ext cx="1384867" cy="1506694"/>
                <a:chOff x="159612" y="2613055"/>
                <a:chExt cx="1631890" cy="1761422"/>
              </a:xfrm>
            </p:grpSpPr>
            <p:pic>
              <p:nvPicPr>
                <p:cNvPr id="12" name="그림 11" descr="냉장고이(가) 표시된 사진&#10;&#10;자동 생성된 설명">
                  <a:extLst>
                    <a:ext uri="{FF2B5EF4-FFF2-40B4-BE49-F238E27FC236}">
                      <a16:creationId xmlns:a16="http://schemas.microsoft.com/office/drawing/2014/main" id="{DB1162CE-944F-45DA-8D73-077155D2BF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9612" y="2613055"/>
                  <a:ext cx="1631890" cy="1631890"/>
                </a:xfrm>
                <a:prstGeom prst="rect">
                  <a:avLst/>
                </a:prstGeom>
              </p:spPr>
            </p:pic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F02B4253-CBFE-456E-9C98-9D083728A3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951405" y="3534380"/>
                  <a:ext cx="840097" cy="840097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rgbClr val="000000">
                      <a:alpha val="36000"/>
                    </a:srgbClr>
                  </a:outerShdw>
                </a:effectLst>
              </p:spPr>
            </p:pic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9251F5C8-FE6F-466F-9687-636E9DA3FA64}"/>
                  </a:ext>
                </a:extLst>
              </p:cNvPr>
              <p:cNvGrpSpPr/>
              <p:nvPr/>
            </p:nvGrpSpPr>
            <p:grpSpPr>
              <a:xfrm>
                <a:off x="1308964" y="3751537"/>
                <a:ext cx="1631891" cy="1571002"/>
                <a:chOff x="2471999" y="2059623"/>
                <a:chExt cx="1841368" cy="1899681"/>
              </a:xfrm>
            </p:grpSpPr>
            <p:pic>
              <p:nvPicPr>
                <p:cNvPr id="22" name="그림 21" descr="방, 그리기이(가) 표시된 사진&#10;&#10;자동 생성된 설명">
                  <a:extLst>
                    <a:ext uri="{FF2B5EF4-FFF2-40B4-BE49-F238E27FC236}">
                      <a16:creationId xmlns:a16="http://schemas.microsoft.com/office/drawing/2014/main" id="{E4835FF4-F1B0-42D1-A014-90655EE9ED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71999" y="2059623"/>
                  <a:ext cx="1793463" cy="1793463"/>
                </a:xfrm>
                <a:prstGeom prst="rect">
                  <a:avLst/>
                </a:prstGeom>
              </p:spPr>
            </p:pic>
            <p:sp>
              <p:nvSpPr>
                <p:cNvPr id="23" name="화살표: 오른쪽 22">
                  <a:extLst>
                    <a:ext uri="{FF2B5EF4-FFF2-40B4-BE49-F238E27FC236}">
                      <a16:creationId xmlns:a16="http://schemas.microsoft.com/office/drawing/2014/main" id="{087C01F9-4DE7-4DD1-85E5-83EBAF201FEB}"/>
                    </a:ext>
                  </a:extLst>
                </p:cNvPr>
                <p:cNvSpPr/>
                <p:nvPr/>
              </p:nvSpPr>
              <p:spPr>
                <a:xfrm rot="5400000">
                  <a:off x="3577216" y="3223152"/>
                  <a:ext cx="955040" cy="517263"/>
                </a:xfrm>
                <a:prstGeom prst="rightArrow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  <a:effectLst>
                  <a:outerShdw blurRad="50800" dist="50800" dir="5400000" algn="ctr" rotWithShape="0">
                    <a:srgbClr val="000000">
                      <a:alpha val="36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6C85177E-57A5-4818-8812-F0B46F0484C6}"/>
                  </a:ext>
                </a:extLst>
              </p:cNvPr>
              <p:cNvGrpSpPr/>
              <p:nvPr/>
            </p:nvGrpSpPr>
            <p:grpSpPr>
              <a:xfrm>
                <a:off x="2604034" y="2267536"/>
                <a:ext cx="1631891" cy="1565816"/>
                <a:chOff x="2445248" y="2118800"/>
                <a:chExt cx="1631891" cy="1565816"/>
              </a:xfrm>
            </p:grpSpPr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D849CD44-FBC9-4115-8060-E44DF2948E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2062" b="96220" l="7813" r="92813">
                              <a14:foregroundMark x1="30000" y1="9278" x2="67813" y2="10309"/>
                              <a14:foregroundMark x1="67813" y1="10309" x2="84063" y2="9278"/>
                              <a14:foregroundMark x1="84063" y1="9278" x2="84688" y2="9278"/>
                              <a14:foregroundMark x1="28750" y1="5498" x2="83125" y2="6529"/>
                              <a14:foregroundMark x1="30938" y1="3780" x2="51563" y2="2749"/>
                              <a14:foregroundMark x1="51563" y1="2749" x2="90313" y2="5155"/>
                              <a14:foregroundMark x1="25000" y1="53952" x2="7813" y2="58763"/>
                              <a14:foregroundMark x1="7813" y1="58763" x2="9063" y2="83849"/>
                              <a14:foregroundMark x1="10938" y1="51203" x2="10938" y2="51203"/>
                              <a14:foregroundMark x1="16875" y1="51203" x2="16875" y2="51203"/>
                              <a14:foregroundMark x1="21250" y1="51203" x2="21250" y2="51203"/>
                              <a14:foregroundMark x1="22188" y1="51203" x2="22188" y2="51203"/>
                              <a14:foregroundMark x1="23750" y1="51203" x2="23750" y2="51203"/>
                              <a14:foregroundMark x1="24688" y1="51203" x2="24688" y2="51203"/>
                              <a14:foregroundMark x1="25625" y1="51203" x2="25625" y2="51203"/>
                              <a14:foregroundMark x1="25938" y1="51203" x2="25938" y2="51203"/>
                              <a14:foregroundMark x1="26250" y1="51203" x2="26250" y2="51203"/>
                              <a14:foregroundMark x1="26875" y1="54983" x2="26875" y2="54983"/>
                              <a14:foregroundMark x1="26875" y1="60825" x2="26875" y2="61856"/>
                              <a14:foregroundMark x1="27187" y1="64948" x2="27187" y2="64948"/>
                              <a14:foregroundMark x1="27813" y1="66667" x2="27813" y2="66667"/>
                              <a14:foregroundMark x1="25000" y1="69416" x2="25000" y2="69416"/>
                              <a14:foregroundMark x1="21250" y1="70790" x2="21250" y2="70790"/>
                              <a14:foregroundMark x1="20313" y1="64605" x2="20313" y2="64605"/>
                              <a14:foregroundMark x1="20313" y1="64605" x2="20313" y2="64605"/>
                              <a14:foregroundMark x1="14063" y1="70447" x2="14063" y2="70447"/>
                              <a14:foregroundMark x1="15000" y1="56357" x2="12812" y2="74914"/>
                              <a14:foregroundMark x1="12812" y1="74914" x2="23438" y2="59794"/>
                              <a14:foregroundMark x1="23438" y1="59794" x2="13438" y2="75601"/>
                              <a14:foregroundMark x1="13438" y1="75601" x2="27187" y2="86254"/>
                              <a14:foregroundMark x1="27187" y1="86254" x2="43125" y2="82818"/>
                              <a14:foregroundMark x1="43125" y1="82818" x2="43438" y2="82474"/>
                              <a14:foregroundMark x1="45313" y1="78694" x2="35000" y2="94158"/>
                              <a14:foregroundMark x1="35000" y1="94158" x2="18438" y2="94158"/>
                              <a14:foregroundMark x1="18438" y1="94158" x2="9063" y2="82818"/>
                              <a14:foregroundMark x1="9063" y1="83849" x2="20625" y2="96220"/>
                              <a14:foregroundMark x1="20625" y1="96220" x2="36875" y2="96220"/>
                              <a14:foregroundMark x1="36875" y1="96220" x2="50000" y2="85911"/>
                              <a14:foregroundMark x1="50000" y1="85911" x2="50313" y2="74914"/>
                              <a14:foregroundMark x1="57188" y1="75945" x2="74063" y2="76289"/>
                              <a14:foregroundMark x1="74063" y1="76289" x2="90313" y2="75601"/>
                              <a14:foregroundMark x1="90313" y1="75601" x2="91563" y2="74914"/>
                              <a14:foregroundMark x1="91875" y1="74227" x2="91875" y2="46048"/>
                              <a14:foregroundMark x1="90000" y1="4124" x2="92813" y2="7560"/>
                              <a14:foregroundMark x1="85313" y1="11340" x2="80000" y2="17869"/>
                              <a14:foregroundMark x1="39375" y1="64605" x2="33750" y2="67698"/>
                              <a14:foregroundMark x1="26875" y1="5498" x2="26250" y2="52921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45248" y="2118800"/>
                  <a:ext cx="1631891" cy="1484001"/>
                </a:xfrm>
                <a:prstGeom prst="rect">
                  <a:avLst/>
                </a:prstGeom>
              </p:spPr>
            </p:pic>
            <p:sp>
              <p:nvSpPr>
                <p:cNvPr id="32" name="화살표: 오른쪽 31">
                  <a:extLst>
                    <a:ext uri="{FF2B5EF4-FFF2-40B4-BE49-F238E27FC236}">
                      <a16:creationId xmlns:a16="http://schemas.microsoft.com/office/drawing/2014/main" id="{CBD86081-AD73-4660-9817-202FD2CAF5FF}"/>
                    </a:ext>
                  </a:extLst>
                </p:cNvPr>
                <p:cNvSpPr/>
                <p:nvPr/>
              </p:nvSpPr>
              <p:spPr>
                <a:xfrm rot="5400000">
                  <a:off x="3433815" y="3060507"/>
                  <a:ext cx="789801" cy="458418"/>
                </a:xfrm>
                <a:prstGeom prst="rightArrow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  <a:effectLst>
                  <a:outerShdw blurRad="50800" dist="50800" dir="5400000" algn="ctr" rotWithShape="0">
                    <a:srgbClr val="000000">
                      <a:alpha val="36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984E01C-318E-4DB3-A622-93B9C04E8B8A}"/>
                </a:ext>
              </a:extLst>
            </p:cNvPr>
            <p:cNvSpPr txBox="1"/>
            <p:nvPr/>
          </p:nvSpPr>
          <p:spPr>
            <a:xfrm>
              <a:off x="696059" y="1794492"/>
              <a:ext cx="3179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>
                  <a:solidFill>
                    <a:srgbClr val="0070C0"/>
                  </a:solidFill>
                </a:rPr>
                <a:t>기존 </a:t>
              </a:r>
              <a:r>
                <a:rPr lang="en-US" altLang="ko-KR" sz="1800" b="1">
                  <a:solidFill>
                    <a:srgbClr val="0070C0"/>
                  </a:solidFill>
                </a:rPr>
                <a:t>blockchain platform</a:t>
              </a:r>
              <a:endParaRPr lang="ko-KR" altLang="en-US" sz="1800" b="1">
                <a:solidFill>
                  <a:srgbClr val="0070C0"/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CC537BD-7988-4BA3-BD3D-7F13234A71FA}"/>
              </a:ext>
            </a:extLst>
          </p:cNvPr>
          <p:cNvGrpSpPr/>
          <p:nvPr/>
        </p:nvGrpSpPr>
        <p:grpSpPr>
          <a:xfrm>
            <a:off x="4426435" y="1603153"/>
            <a:ext cx="4572000" cy="5062034"/>
            <a:chOff x="4493545" y="1557960"/>
            <a:chExt cx="4572000" cy="5062034"/>
          </a:xfrm>
        </p:grpSpPr>
        <p:sp>
          <p:nvSpPr>
            <p:cNvPr id="104" name="Google Shape;104;p14"/>
            <p:cNvSpPr/>
            <p:nvPr/>
          </p:nvSpPr>
          <p:spPr>
            <a:xfrm>
              <a:off x="4572000" y="1557960"/>
              <a:ext cx="4423410" cy="5062034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49803"/>
              </a:schemeClr>
            </a:solidFill>
            <a:ln w="28575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300" b="1">
                <a:solidFill>
                  <a:srgbClr val="0070C0"/>
                </a:solidFill>
                <a:latin typeface="+mn-ea"/>
                <a:cs typeface="Malgun Gothic"/>
                <a:sym typeface="Malgun Gothic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1FD34C6-E39E-41DC-B7FB-A01FA9F724A1}"/>
                </a:ext>
              </a:extLst>
            </p:cNvPr>
            <p:cNvSpPr/>
            <p:nvPr/>
          </p:nvSpPr>
          <p:spPr>
            <a:xfrm>
              <a:off x="4493545" y="5582518"/>
              <a:ext cx="4572000" cy="69705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>
                  <a:solidFill>
                    <a:schemeClr val="dk1"/>
                  </a:solidFill>
                  <a:latin typeface="+mn-ea"/>
                  <a:cs typeface="Malgun Gothic"/>
                  <a:sym typeface="Malgun Gothic"/>
                </a:rPr>
                <a:t>거래 전반적 과정에서의 </a:t>
              </a:r>
              <a:r>
                <a:rPr lang="ko-KR" altLang="en-US" b="1">
                  <a:solidFill>
                    <a:srgbClr val="C00000"/>
                  </a:solidFill>
                  <a:latin typeface="+mn-ea"/>
                  <a:cs typeface="Malgun Gothic"/>
                  <a:sym typeface="Malgun Gothic"/>
                </a:rPr>
                <a:t>시간 및 비용 절약</a:t>
              </a:r>
              <a:r>
                <a:rPr lang="en-US" altLang="ko-KR" b="1">
                  <a:solidFill>
                    <a:srgbClr val="C00000"/>
                  </a:solidFill>
                  <a:latin typeface="+mn-ea"/>
                  <a:cs typeface="Malgun Gothic"/>
                  <a:sym typeface="Malgun Gothic"/>
                </a:rPr>
                <a:t>, </a:t>
              </a:r>
              <a:r>
                <a:rPr lang="ko-KR" altLang="en-US" b="1">
                  <a:solidFill>
                    <a:srgbClr val="C00000"/>
                  </a:solidFill>
                  <a:latin typeface="+mn-ea"/>
                  <a:cs typeface="Malgun Gothic"/>
                  <a:sym typeface="Malgun Gothic"/>
                </a:rPr>
                <a:t>공정성 및 투명성 확보</a:t>
              </a:r>
              <a:r>
                <a:rPr lang="en-US" altLang="ko-KR" b="1">
                  <a:solidFill>
                    <a:srgbClr val="C00000"/>
                  </a:solidFill>
                  <a:latin typeface="+mn-ea"/>
                  <a:cs typeface="Malgun Gothic"/>
                  <a:sym typeface="Malgun Gothic"/>
                </a:rPr>
                <a:t>, </a:t>
              </a:r>
              <a:r>
                <a:rPr lang="ko-KR" altLang="en-US" b="1">
                  <a:solidFill>
                    <a:srgbClr val="C00000"/>
                  </a:solidFill>
                  <a:latin typeface="+mn-ea"/>
                  <a:cs typeface="Malgun Gothic"/>
                  <a:sym typeface="Malgun Gothic"/>
                </a:rPr>
                <a:t>정보 불균형 및 정보 노출 해소</a:t>
              </a:r>
              <a:endParaRPr lang="ko-KR" altLang="en-US" b="1">
                <a:solidFill>
                  <a:srgbClr val="0070C0"/>
                </a:solidFill>
                <a:latin typeface="+mn-ea"/>
                <a:cs typeface="Malgun Gothic"/>
                <a:sym typeface="Malgun Gothic"/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D5BDEA9F-9B68-4D5B-9718-63E288ED91B1}"/>
                </a:ext>
              </a:extLst>
            </p:cNvPr>
            <p:cNvGrpSpPr/>
            <p:nvPr/>
          </p:nvGrpSpPr>
          <p:grpSpPr>
            <a:xfrm>
              <a:off x="5311143" y="2612471"/>
              <a:ext cx="2980402" cy="2848640"/>
              <a:chOff x="5114117" y="2425674"/>
              <a:chExt cx="2980402" cy="2848640"/>
            </a:xfrm>
          </p:grpSpPr>
          <p:pic>
            <p:nvPicPr>
              <p:cNvPr id="35" name="그림 34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6B4A2DCC-D052-4B93-95B9-77201F6F71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83705" y="2482747"/>
                <a:ext cx="1310814" cy="1310814"/>
              </a:xfrm>
              <a:prstGeom prst="rect">
                <a:avLst/>
              </a:prstGeom>
            </p:spPr>
          </p:pic>
          <p:pic>
            <p:nvPicPr>
              <p:cNvPr id="38" name="그림 37" descr="테이블, 전화이(가) 표시된 사진&#10;&#10;자동 생성된 설명">
                <a:extLst>
                  <a:ext uri="{FF2B5EF4-FFF2-40B4-BE49-F238E27FC236}">
                    <a16:creationId xmlns:a16="http://schemas.microsoft.com/office/drawing/2014/main" id="{CEF27D0C-8BAC-467E-9D83-00B2E40D5D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65126" y="4030645"/>
                <a:ext cx="1243669" cy="1243669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E0FB9075-FA49-45CE-B200-480763ED77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114117" y="2425674"/>
                <a:ext cx="1310814" cy="1310814"/>
              </a:xfrm>
              <a:prstGeom prst="rect">
                <a:avLst/>
              </a:prstGeom>
            </p:spPr>
          </p:pic>
          <p:pic>
            <p:nvPicPr>
              <p:cNvPr id="36" name="그림 35" descr="냉장고이(가) 표시된 사진&#10;&#10;자동 생성된 설명">
                <a:extLst>
                  <a:ext uri="{FF2B5EF4-FFF2-40B4-BE49-F238E27FC236}">
                    <a16:creationId xmlns:a16="http://schemas.microsoft.com/office/drawing/2014/main" id="{747D9EDE-913D-41C2-97B8-829C6EFE75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73784" y="4293665"/>
                <a:ext cx="934803" cy="942246"/>
              </a:xfrm>
              <a:prstGeom prst="rect">
                <a:avLst/>
              </a:prstGeom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BBE30FD-C36E-4909-95BC-01A02859AF7B}"/>
                </a:ext>
              </a:extLst>
            </p:cNvPr>
            <p:cNvSpPr txBox="1"/>
            <p:nvPr/>
          </p:nvSpPr>
          <p:spPr>
            <a:xfrm>
              <a:off x="4754690" y="1794492"/>
              <a:ext cx="3922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>
                  <a:solidFill>
                    <a:srgbClr val="0070C0"/>
                  </a:solidFill>
                </a:rPr>
                <a:t>제안하는 </a:t>
              </a:r>
              <a:r>
                <a:rPr lang="en-US" altLang="ko-KR" sz="1800" b="1">
                  <a:solidFill>
                    <a:srgbClr val="0070C0"/>
                  </a:solidFill>
                </a:rPr>
                <a:t>blockchain platform</a:t>
              </a:r>
              <a:endParaRPr lang="ko-KR" altLang="en-US" sz="1800" b="1">
                <a:solidFill>
                  <a:srgbClr val="0070C0"/>
                </a:solidFill>
              </a:endParaRPr>
            </a:p>
          </p:txBody>
        </p:sp>
      </p:grpSp>
      <p:sp>
        <p:nvSpPr>
          <p:cNvPr id="53" name="원형: 비어 있음 52">
            <a:extLst>
              <a:ext uri="{FF2B5EF4-FFF2-40B4-BE49-F238E27FC236}">
                <a16:creationId xmlns:a16="http://schemas.microsoft.com/office/drawing/2014/main" id="{CFDDFABD-26CF-4866-8816-4DE55DD02267}"/>
              </a:ext>
            </a:extLst>
          </p:cNvPr>
          <p:cNvSpPr/>
          <p:nvPr/>
        </p:nvSpPr>
        <p:spPr>
          <a:xfrm>
            <a:off x="5262149" y="2495248"/>
            <a:ext cx="3009275" cy="2955754"/>
          </a:xfrm>
          <a:prstGeom prst="donut">
            <a:avLst>
              <a:gd name="adj" fmla="val 6220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50800" dir="5400000" algn="ctr" rotWithShape="0">
              <a:srgbClr val="000000">
                <a:alpha val="3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86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6"/>
          <p:cNvGrpSpPr/>
          <p:nvPr/>
        </p:nvGrpSpPr>
        <p:grpSpPr>
          <a:xfrm>
            <a:off x="107815" y="-905"/>
            <a:ext cx="8395894" cy="769441"/>
            <a:chOff x="107815" y="-905"/>
            <a:chExt cx="8395894" cy="769441"/>
          </a:xfrm>
        </p:grpSpPr>
        <p:sp>
          <p:nvSpPr>
            <p:cNvPr id="131" name="Google Shape;131;p16"/>
            <p:cNvSpPr txBox="1"/>
            <p:nvPr/>
          </p:nvSpPr>
          <p:spPr>
            <a:xfrm>
              <a:off x="660971" y="169830"/>
              <a:ext cx="7842738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3F3F3F"/>
                  </a:solidFill>
                  <a:latin typeface="+mn-ea"/>
                  <a:ea typeface="+mn-ea"/>
                  <a:cs typeface="Malgun Gothic"/>
                  <a:sym typeface="Malgun Gothic"/>
                </a:rPr>
                <a:t>아이디어 설계</a:t>
              </a:r>
              <a:r>
                <a:rPr lang="ko-KR" sz="2000" b="1">
                  <a:solidFill>
                    <a:srgbClr val="3F3F3F"/>
                  </a:solidFill>
                  <a:latin typeface="+mn-ea"/>
                  <a:ea typeface="+mn-ea"/>
                  <a:cs typeface="Malgun Gothic"/>
                  <a:sym typeface="Malgun Gothic"/>
                </a:rPr>
                <a:t>(모듈별 설계)</a:t>
              </a:r>
              <a:endParaRPr sz="2000" b="1">
                <a:solidFill>
                  <a:srgbClr val="3F3F3F"/>
                </a:solidFill>
                <a:latin typeface="+mn-ea"/>
                <a:ea typeface="+mn-ea"/>
                <a:cs typeface="Malgun Gothic"/>
                <a:sym typeface="Malgun Gothic"/>
              </a:endParaRPr>
            </a:p>
          </p:txBody>
        </p:sp>
        <p:sp>
          <p:nvSpPr>
            <p:cNvPr id="132" name="Google Shape;132;p16"/>
            <p:cNvSpPr/>
            <p:nvPr/>
          </p:nvSpPr>
          <p:spPr>
            <a:xfrm>
              <a:off x="107815" y="-905"/>
              <a:ext cx="359394" cy="769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400" b="1">
                  <a:solidFill>
                    <a:schemeClr val="lt1"/>
                  </a:solidFill>
                  <a:latin typeface="+mn-ea"/>
                  <a:ea typeface="+mn-ea"/>
                  <a:cs typeface="Malgun Gothic"/>
                  <a:sym typeface="Malgun Gothic"/>
                </a:rPr>
                <a:t>Ⅱ</a:t>
              </a:r>
              <a:endParaRPr sz="3400" b="1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endParaRPr>
            </a:p>
          </p:txBody>
        </p:sp>
      </p:grpSp>
      <p:sp>
        <p:nvSpPr>
          <p:cNvPr id="133" name="Google Shape;133;p16"/>
          <p:cNvSpPr txBox="1">
            <a:spLocks noGrp="1"/>
          </p:cNvSpPr>
          <p:nvPr>
            <p:ph type="sldNum" idx="12"/>
          </p:nvPr>
        </p:nvSpPr>
        <p:spPr>
          <a:xfrm>
            <a:off x="6837255" y="648262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+mn-ea"/>
                <a:ea typeface="+mn-ea"/>
              </a:rPr>
              <a:t>3</a:t>
            </a:fld>
            <a:endParaRPr>
              <a:latin typeface="+mn-ea"/>
              <a:ea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EC0037-DA30-43AF-89C5-554F5EEA2287}"/>
              </a:ext>
            </a:extLst>
          </p:cNvPr>
          <p:cNvSpPr/>
          <p:nvPr/>
        </p:nvSpPr>
        <p:spPr>
          <a:xfrm>
            <a:off x="295375" y="5076178"/>
            <a:ext cx="9800732" cy="13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>
                <a:solidFill>
                  <a:srgbClr val="C00000"/>
                </a:solidFill>
                <a:latin typeface="+mn-ea"/>
                <a:ea typeface="+mn-ea"/>
              </a:rPr>
              <a:t>2. Edge computing  </a:t>
            </a:r>
          </a:p>
          <a:p>
            <a:pPr>
              <a:lnSpc>
                <a:spcPct val="150000"/>
              </a:lnSpc>
            </a:pPr>
            <a:r>
              <a:rPr lang="ko-KR" altLang="en-US" sz="1300">
                <a:latin typeface="+mn-ea"/>
                <a:ea typeface="+mn-ea"/>
              </a:rPr>
              <a:t>    </a:t>
            </a:r>
            <a:r>
              <a:rPr lang="ko-KR" altLang="en-US" sz="1300" b="1">
                <a:latin typeface="+mn-ea"/>
                <a:ea typeface="+mn-ea"/>
              </a:rPr>
              <a:t>기업 및 정부가 배정한 기술단이 </a:t>
            </a:r>
            <a:r>
              <a:rPr lang="ko-KR" altLang="en-US" sz="1300" b="1">
                <a:solidFill>
                  <a:srgbClr val="0070C0"/>
                </a:solidFill>
                <a:latin typeface="+mn-ea"/>
                <a:ea typeface="+mn-ea"/>
              </a:rPr>
              <a:t>검증된 센서 </a:t>
            </a:r>
            <a:r>
              <a:rPr lang="ko-KR" altLang="en-US" sz="1300" b="1">
                <a:latin typeface="+mn-ea"/>
                <a:ea typeface="+mn-ea"/>
              </a:rPr>
              <a:t>설치</a:t>
            </a:r>
            <a:endParaRPr lang="en-US" altLang="ko-KR" sz="1300" b="1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300" b="1">
                <a:latin typeface="+mn-ea"/>
                <a:ea typeface="+mn-ea"/>
              </a:rPr>
              <a:t>    </a:t>
            </a:r>
            <a:r>
              <a:rPr lang="en-US" altLang="ko-KR" sz="1300" b="1">
                <a:solidFill>
                  <a:schemeClr val="tx1"/>
                </a:solidFill>
                <a:latin typeface="+mn-ea"/>
                <a:ea typeface="+mn-ea"/>
              </a:rPr>
              <a:t>Sensor :</a:t>
            </a:r>
            <a:r>
              <a:rPr lang="en-US" altLang="ko-KR" sz="1300" b="1">
                <a:latin typeface="+mn-ea"/>
                <a:ea typeface="+mn-ea"/>
              </a:rPr>
              <a:t> </a:t>
            </a:r>
            <a:r>
              <a:rPr lang="ko-KR" altLang="en-US" sz="1300" b="1">
                <a:solidFill>
                  <a:srgbClr val="0070C0"/>
                </a:solidFill>
                <a:latin typeface="+mn-ea"/>
                <a:ea typeface="+mn-ea"/>
              </a:rPr>
              <a:t>실시간 데이터 측정 </a:t>
            </a:r>
            <a:r>
              <a:rPr lang="en-US" altLang="ko-KR" sz="1300" b="1">
                <a:latin typeface="+mn-ea"/>
                <a:ea typeface="+mn-ea"/>
                <a:sym typeface="Wingdings" panose="05000000000000000000" pitchFamily="2" charset="2"/>
              </a:rPr>
              <a:t> </a:t>
            </a:r>
            <a:r>
              <a:rPr lang="ko-KR" altLang="en-US" sz="1300" b="1">
                <a:latin typeface="+mn-ea"/>
                <a:ea typeface="+mn-ea"/>
              </a:rPr>
              <a:t>위변조 방지</a:t>
            </a:r>
            <a:r>
              <a:rPr lang="en-US" altLang="ko-KR" sz="1300" b="1">
                <a:latin typeface="+mn-ea"/>
                <a:ea typeface="+mn-ea"/>
              </a:rPr>
              <a:t>, </a:t>
            </a:r>
            <a:r>
              <a:rPr lang="ko-KR" altLang="en-US" sz="1300" b="1">
                <a:latin typeface="+mn-ea"/>
                <a:ea typeface="+mn-ea"/>
              </a:rPr>
              <a:t>데이터 신뢰성</a:t>
            </a:r>
            <a:endParaRPr lang="en-US" altLang="ko-KR" sz="1300" b="1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300" b="1">
                <a:latin typeface="+mn-ea"/>
                <a:ea typeface="+mn-ea"/>
              </a:rPr>
              <a:t>   </a:t>
            </a:r>
            <a:r>
              <a:rPr lang="ko-KR" altLang="en-US" sz="1300" b="1">
                <a:latin typeface="+mn-ea"/>
                <a:ea typeface="+mn-ea"/>
              </a:rPr>
              <a:t> </a:t>
            </a:r>
            <a:r>
              <a:rPr lang="en-US" altLang="ko-KR" sz="1300" b="1">
                <a:solidFill>
                  <a:schemeClr val="tx1"/>
                </a:solidFill>
                <a:latin typeface="+mn-ea"/>
                <a:ea typeface="+mn-ea"/>
              </a:rPr>
              <a:t>Edge node :</a:t>
            </a:r>
            <a:r>
              <a:rPr lang="ko-KR" altLang="en-US" sz="1300" b="1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300" b="1">
                <a:solidFill>
                  <a:srgbClr val="0070C0"/>
                </a:solidFill>
                <a:latin typeface="+mn-ea"/>
                <a:ea typeface="+mn-ea"/>
              </a:rPr>
              <a:t>다량의 </a:t>
            </a:r>
            <a:r>
              <a:rPr lang="ko-KR" altLang="en-US" sz="1300" b="1">
                <a:solidFill>
                  <a:srgbClr val="0070C0"/>
                </a:solidFill>
                <a:latin typeface="+mn-ea"/>
              </a:rPr>
              <a:t>데이터</a:t>
            </a:r>
            <a:r>
              <a:rPr lang="ko-KR" altLang="en-US" sz="1300" b="1">
                <a:solidFill>
                  <a:srgbClr val="0070C0"/>
                </a:solidFill>
                <a:latin typeface="+mn-ea"/>
                <a:ea typeface="+mn-ea"/>
              </a:rPr>
              <a:t>를 일괄 처리</a:t>
            </a:r>
            <a:r>
              <a:rPr lang="en-US" altLang="ko-KR" sz="1300" b="1">
                <a:latin typeface="+mn-ea"/>
                <a:ea typeface="+mn-ea"/>
              </a:rPr>
              <a:t>(</a:t>
            </a:r>
            <a:r>
              <a:rPr lang="ko-KR" altLang="en-US" sz="1300" b="1">
                <a:latin typeface="+mn-ea"/>
                <a:ea typeface="+mn-ea"/>
              </a:rPr>
              <a:t>배출량 합계 등</a:t>
            </a:r>
            <a:r>
              <a:rPr lang="en-US" altLang="ko-KR" sz="1300" b="1">
                <a:latin typeface="+mn-ea"/>
                <a:ea typeface="+mn-ea"/>
              </a:rPr>
              <a:t>)</a:t>
            </a:r>
            <a:r>
              <a:rPr lang="ko-KR" altLang="en-US" sz="1300" b="1">
                <a:latin typeface="+mn-ea"/>
                <a:ea typeface="+mn-ea"/>
              </a:rPr>
              <a:t>하여 </a:t>
            </a:r>
            <a:r>
              <a:rPr lang="en-US" altLang="ko-KR" sz="1300" b="1">
                <a:latin typeface="+mn-ea"/>
                <a:ea typeface="+mn-ea"/>
              </a:rPr>
              <a:t>Blockchain Network</a:t>
            </a:r>
            <a:r>
              <a:rPr lang="ko-KR" altLang="en-US" sz="1300" b="1">
                <a:latin typeface="+mn-ea"/>
                <a:ea typeface="+mn-ea"/>
              </a:rPr>
              <a:t>에 일정 간격으로 업로드</a:t>
            </a:r>
            <a:r>
              <a:rPr lang="en-US" altLang="ko-KR" sz="1300" b="1">
                <a:latin typeface="+mn-ea"/>
                <a:ea typeface="+mn-ea"/>
              </a:rPr>
              <a:t> 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C601DC-3518-4202-91D5-BE9C8767D74F}"/>
              </a:ext>
            </a:extLst>
          </p:cNvPr>
          <p:cNvSpPr/>
          <p:nvPr/>
        </p:nvSpPr>
        <p:spPr>
          <a:xfrm>
            <a:off x="513371" y="6481429"/>
            <a:ext cx="8152586" cy="326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 latinLnBrk="1">
              <a:lnSpc>
                <a:spcPct val="160000"/>
              </a:lnSpc>
            </a:pPr>
            <a:r>
              <a:rPr lang="en-US" altLang="ko-KR" sz="1100">
                <a:latin typeface="+mn-ea"/>
                <a:ea typeface="+mn-ea"/>
              </a:rPr>
              <a:t>*edge computing : </a:t>
            </a:r>
            <a:r>
              <a:rPr lang="ko-KR" altLang="en-US" sz="1100">
                <a:latin typeface="+mn-ea"/>
                <a:ea typeface="+mn-ea"/>
              </a:rPr>
              <a:t>말단 기기에서 컴퓨팅 수행  </a:t>
            </a:r>
            <a:r>
              <a:rPr lang="en-US" altLang="ko-KR" sz="1100">
                <a:latin typeface="+mn-ea"/>
                <a:ea typeface="+mn-ea"/>
              </a:rPr>
              <a:t>: IoT, </a:t>
            </a:r>
            <a:r>
              <a:rPr lang="ko-KR" altLang="en-US" sz="1100">
                <a:latin typeface="+mn-ea"/>
                <a:ea typeface="+mn-ea"/>
              </a:rPr>
              <a:t>실시간 데이터 처리 지원</a:t>
            </a:r>
            <a:r>
              <a:rPr lang="en-US" altLang="ko-KR" sz="1100">
                <a:latin typeface="+mn-ea"/>
                <a:ea typeface="+mn-ea"/>
              </a:rPr>
              <a:t>, </a:t>
            </a:r>
            <a:r>
              <a:rPr lang="ko-KR" altLang="en-US" sz="1100">
                <a:latin typeface="+mn-ea"/>
                <a:ea typeface="+mn-ea"/>
              </a:rPr>
              <a:t>비용 및 부하 감소</a:t>
            </a:r>
            <a:r>
              <a:rPr lang="en-US" altLang="ko-KR" sz="1100">
                <a:latin typeface="+mn-ea"/>
                <a:ea typeface="+mn-ea"/>
              </a:rPr>
              <a:t>, </a:t>
            </a:r>
            <a:r>
              <a:rPr lang="ko-KR" altLang="en-US" sz="1100">
                <a:latin typeface="+mn-ea"/>
                <a:ea typeface="+mn-ea"/>
              </a:rPr>
              <a:t>장애 대응에 효과적</a:t>
            </a:r>
            <a:r>
              <a:rPr lang="en-US" altLang="ko-KR" sz="1100">
                <a:latin typeface="+mn-ea"/>
                <a:ea typeface="+mn-ea"/>
              </a:rPr>
              <a:t> </a:t>
            </a:r>
            <a:endParaRPr lang="ko-KR" altLang="en-US" sz="1100">
              <a:latin typeface="+mn-ea"/>
              <a:ea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C73B657-E69B-4B50-B587-60A84D0229BA}"/>
              </a:ext>
            </a:extLst>
          </p:cNvPr>
          <p:cNvSpPr/>
          <p:nvPr/>
        </p:nvSpPr>
        <p:spPr>
          <a:xfrm>
            <a:off x="259172" y="909925"/>
            <a:ext cx="8884828" cy="1070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>
                <a:solidFill>
                  <a:srgbClr val="C00000"/>
                </a:solidFill>
                <a:latin typeface="+mn-ea"/>
                <a:ea typeface="+mn-ea"/>
              </a:rPr>
              <a:t>1. Permissioned Blockchain</a:t>
            </a:r>
          </a:p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  <a:ea typeface="+mn-ea"/>
              </a:rPr>
              <a:t>     </a:t>
            </a:r>
            <a:r>
              <a:rPr lang="ko-KR" altLang="en-US" sz="1300" b="1">
                <a:solidFill>
                  <a:srgbClr val="0070C0"/>
                </a:solidFill>
                <a:latin typeface="+mn-ea"/>
                <a:ea typeface="+mn-ea"/>
              </a:rPr>
              <a:t>신뢰할 수 있는 참가자</a:t>
            </a:r>
            <a:r>
              <a:rPr lang="ko-KR" altLang="en-US" sz="1300" b="1">
                <a:latin typeface="+mn-ea"/>
                <a:ea typeface="+mn-ea"/>
              </a:rPr>
              <a:t>만 투명한 정보 열람 가능 </a:t>
            </a:r>
            <a:r>
              <a:rPr lang="en-US" altLang="ko-KR" sz="1300" b="1">
                <a:latin typeface="+mn-ea"/>
                <a:ea typeface="+mn-ea"/>
                <a:sym typeface="Wingdings" panose="05000000000000000000" pitchFamily="2" charset="2"/>
              </a:rPr>
              <a:t> </a:t>
            </a:r>
            <a:r>
              <a:rPr lang="ko-KR" altLang="en-US" sz="1300" b="1">
                <a:solidFill>
                  <a:srgbClr val="0070C0"/>
                </a:solidFill>
                <a:latin typeface="+mn-ea"/>
                <a:ea typeface="+mn-ea"/>
                <a:sym typeface="Wingdings" panose="05000000000000000000" pitchFamily="2" charset="2"/>
              </a:rPr>
              <a:t>외부노출 방지 및 정보 불균형 해소</a:t>
            </a:r>
            <a:endParaRPr lang="en-US" altLang="ko-KR" sz="1300" b="1">
              <a:solidFill>
                <a:srgbClr val="0070C0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300" b="1">
                <a:latin typeface="+mn-ea"/>
                <a:ea typeface="+mn-ea"/>
              </a:rPr>
              <a:t>     빠른 처리 속도 </a:t>
            </a:r>
            <a:r>
              <a:rPr lang="en-US" altLang="ko-KR" sz="1300" b="1">
                <a:latin typeface="+mn-ea"/>
                <a:ea typeface="+mn-ea"/>
              </a:rPr>
              <a:t>&amp; </a:t>
            </a:r>
            <a:r>
              <a:rPr lang="ko-KR" altLang="en-US" sz="1300" b="1">
                <a:latin typeface="+mn-ea"/>
                <a:ea typeface="+mn-ea"/>
              </a:rPr>
              <a:t>모듈화된 구조 </a:t>
            </a:r>
            <a:r>
              <a:rPr lang="en-US" altLang="ko-KR" sz="1300" b="1">
                <a:latin typeface="+mn-ea"/>
                <a:ea typeface="+mn-ea"/>
                <a:sym typeface="Wingdings" panose="05000000000000000000" pitchFamily="2" charset="2"/>
              </a:rPr>
              <a:t> </a:t>
            </a:r>
            <a:r>
              <a:rPr lang="ko-KR" altLang="en-US" sz="1300" b="1">
                <a:solidFill>
                  <a:srgbClr val="0070C0"/>
                </a:solidFill>
                <a:latin typeface="+mn-ea"/>
                <a:ea typeface="+mn-ea"/>
                <a:sym typeface="Wingdings" panose="05000000000000000000" pitchFamily="2" charset="2"/>
              </a:rPr>
              <a:t>신속하고 정확한 검증</a:t>
            </a:r>
            <a:r>
              <a:rPr lang="ko-KR" altLang="en-US" sz="1300" b="1">
                <a:latin typeface="+mn-ea"/>
                <a:ea typeface="+mn-ea"/>
                <a:sym typeface="Wingdings" panose="05000000000000000000" pitchFamily="2" charset="2"/>
              </a:rPr>
              <a:t> 가능 및 </a:t>
            </a:r>
            <a:r>
              <a:rPr lang="ko-KR" altLang="en-US" sz="1300" b="1">
                <a:latin typeface="+mn-ea"/>
              </a:rPr>
              <a:t>기술 확장성</a:t>
            </a:r>
            <a:endParaRPr lang="en-US" altLang="ko-KR" sz="1300" b="1">
              <a:latin typeface="+mn-ea"/>
              <a:ea typeface="+mn-ea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B441EB1-35EB-4758-B34B-E41065C08E37}"/>
              </a:ext>
            </a:extLst>
          </p:cNvPr>
          <p:cNvGrpSpPr/>
          <p:nvPr/>
        </p:nvGrpSpPr>
        <p:grpSpPr>
          <a:xfrm>
            <a:off x="401365" y="1980604"/>
            <a:ext cx="8640238" cy="3508594"/>
            <a:chOff x="401365" y="1980604"/>
            <a:chExt cx="8640238" cy="350859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3716CE8-5C99-46B1-87AF-4DF1C767324F}"/>
                </a:ext>
              </a:extLst>
            </p:cNvPr>
            <p:cNvGrpSpPr/>
            <p:nvPr/>
          </p:nvGrpSpPr>
          <p:grpSpPr>
            <a:xfrm>
              <a:off x="401365" y="1980604"/>
              <a:ext cx="8640238" cy="3508594"/>
              <a:chOff x="3780873" y="1726970"/>
              <a:chExt cx="7495003" cy="3929866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814FE90F-8F07-42AD-90BE-605E227282D2}"/>
                  </a:ext>
                </a:extLst>
              </p:cNvPr>
              <p:cNvGrpSpPr/>
              <p:nvPr/>
            </p:nvGrpSpPr>
            <p:grpSpPr>
              <a:xfrm>
                <a:off x="3780873" y="1726970"/>
                <a:ext cx="7495003" cy="3929866"/>
                <a:chOff x="4288873" y="1037965"/>
                <a:chExt cx="7495003" cy="3929866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C1B702B2-77E3-41C4-9614-166819E281E5}"/>
                    </a:ext>
                  </a:extLst>
                </p:cNvPr>
                <p:cNvGrpSpPr/>
                <p:nvPr/>
              </p:nvGrpSpPr>
              <p:grpSpPr>
                <a:xfrm>
                  <a:off x="4288873" y="1037965"/>
                  <a:ext cx="7495003" cy="3929866"/>
                  <a:chOff x="4288873" y="1037965"/>
                  <a:chExt cx="7495003" cy="3929866"/>
                </a:xfrm>
              </p:grpSpPr>
              <p:grpSp>
                <p:nvGrpSpPr>
                  <p:cNvPr id="35" name="그룹 34">
                    <a:extLst>
                      <a:ext uri="{FF2B5EF4-FFF2-40B4-BE49-F238E27FC236}">
                        <a16:creationId xmlns:a16="http://schemas.microsoft.com/office/drawing/2014/main" id="{E175FC85-54C7-40F5-B7CF-F0B352F2847D}"/>
                      </a:ext>
                    </a:extLst>
                  </p:cNvPr>
                  <p:cNvGrpSpPr/>
                  <p:nvPr/>
                </p:nvGrpSpPr>
                <p:grpSpPr>
                  <a:xfrm>
                    <a:off x="4581859" y="1037965"/>
                    <a:ext cx="7038083" cy="3929866"/>
                    <a:chOff x="4581859" y="1037965"/>
                    <a:chExt cx="7038083" cy="3929866"/>
                  </a:xfrm>
                </p:grpSpPr>
                <p:grpSp>
                  <p:nvGrpSpPr>
                    <p:cNvPr id="34" name="그룹 33">
                      <a:extLst>
                        <a:ext uri="{FF2B5EF4-FFF2-40B4-BE49-F238E27FC236}">
                          <a16:creationId xmlns:a16="http://schemas.microsoft.com/office/drawing/2014/main" id="{EC9710E2-4687-4F19-BB5E-3F8187546B7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81859" y="1037965"/>
                      <a:ext cx="7038083" cy="3916453"/>
                      <a:chOff x="4581859" y="1037965"/>
                      <a:chExt cx="7038083" cy="3916453"/>
                    </a:xfrm>
                  </p:grpSpPr>
                  <p:grpSp>
                    <p:nvGrpSpPr>
                      <p:cNvPr id="33" name="그룹 32">
                        <a:extLst>
                          <a:ext uri="{FF2B5EF4-FFF2-40B4-BE49-F238E27FC236}">
                            <a16:creationId xmlns:a16="http://schemas.microsoft.com/office/drawing/2014/main" id="{27D08A22-785E-4E90-A509-1F714455840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81859" y="1314964"/>
                        <a:ext cx="7038083" cy="3639454"/>
                        <a:chOff x="4581859" y="1314964"/>
                        <a:chExt cx="7038083" cy="3639454"/>
                      </a:xfrm>
                    </p:grpSpPr>
                    <p:grpSp>
                      <p:nvGrpSpPr>
                        <p:cNvPr id="25" name="그룹 24">
                          <a:extLst>
                            <a:ext uri="{FF2B5EF4-FFF2-40B4-BE49-F238E27FC236}">
                              <a16:creationId xmlns:a16="http://schemas.microsoft.com/office/drawing/2014/main" id="{3F7475EC-C115-4313-B0FD-1246EBFF932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81859" y="1314964"/>
                          <a:ext cx="7038083" cy="3462580"/>
                          <a:chOff x="2590499" y="2757684"/>
                          <a:chExt cx="7038083" cy="3462580"/>
                        </a:xfrm>
                      </p:grpSpPr>
                      <p:grpSp>
                        <p:nvGrpSpPr>
                          <p:cNvPr id="23" name="그룹 22">
                            <a:extLst>
                              <a:ext uri="{FF2B5EF4-FFF2-40B4-BE49-F238E27FC236}">
                                <a16:creationId xmlns:a16="http://schemas.microsoft.com/office/drawing/2014/main" id="{0442891F-A784-4E5F-B018-1B52DB94BB9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590499" y="2757684"/>
                            <a:ext cx="7038083" cy="2577708"/>
                            <a:chOff x="2590499" y="2757684"/>
                            <a:chExt cx="7038083" cy="2577708"/>
                          </a:xfrm>
                        </p:grpSpPr>
                        <p:grpSp>
                          <p:nvGrpSpPr>
                            <p:cNvPr id="22" name="그룹 21">
                              <a:extLst>
                                <a:ext uri="{FF2B5EF4-FFF2-40B4-BE49-F238E27FC236}">
                                  <a16:creationId xmlns:a16="http://schemas.microsoft.com/office/drawing/2014/main" id="{6E1D8F3F-25F3-41CD-A9B3-B3AD5CCE03E1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590499" y="2757684"/>
                              <a:ext cx="7038083" cy="1735677"/>
                              <a:chOff x="2210905" y="2617463"/>
                              <a:chExt cx="7805933" cy="2222170"/>
                            </a:xfrm>
                          </p:grpSpPr>
                          <p:grpSp>
                            <p:nvGrpSpPr>
                              <p:cNvPr id="12" name="그룹 11">
                                <a:extLst>
                                  <a:ext uri="{FF2B5EF4-FFF2-40B4-BE49-F238E27FC236}">
                                    <a16:creationId xmlns:a16="http://schemas.microsoft.com/office/drawing/2014/main" id="{AEBA8D90-2613-47BE-B5FF-375E5B987832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2210905" y="2779376"/>
                                <a:ext cx="1069750" cy="2060257"/>
                                <a:chOff x="1938962" y="2239458"/>
                                <a:chExt cx="1069750" cy="2060257"/>
                              </a:xfrm>
                            </p:grpSpPr>
                            <p:sp>
                              <p:nvSpPr>
                                <p:cNvPr id="4" name="액자 3">
                                  <a:extLst>
                                    <a:ext uri="{FF2B5EF4-FFF2-40B4-BE49-F238E27FC236}">
                                      <a16:creationId xmlns:a16="http://schemas.microsoft.com/office/drawing/2014/main" id="{EDA00331-7A7C-44F9-AA38-D26702E797E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38962" y="2239458"/>
                                  <a:ext cx="1069750" cy="2060257"/>
                                </a:xfrm>
                                <a:prstGeom prst="frame">
                                  <a:avLst>
                                    <a:gd name="adj1" fmla="val 644"/>
                                  </a:avLst>
                                </a:prstGeom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ko-KR" altLang="en-US">
                                    <a:solidFill>
                                      <a:schemeClr val="tx1"/>
                                    </a:solidFill>
                                    <a:latin typeface="+mn-ea"/>
                                  </a:endParaRPr>
                                </a:p>
                              </p:txBody>
                            </p:sp>
                            <p:grpSp>
                              <p:nvGrpSpPr>
                                <p:cNvPr id="10" name="그룹 9">
                                  <a:extLst>
                                    <a:ext uri="{FF2B5EF4-FFF2-40B4-BE49-F238E27FC236}">
                                      <a16:creationId xmlns:a16="http://schemas.microsoft.com/office/drawing/2014/main" id="{839E786A-B949-43A7-981A-F6DDD1924268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2009829" y="2376542"/>
                                  <a:ext cx="930321" cy="1501126"/>
                                  <a:chOff x="3594083" y="2925102"/>
                                  <a:chExt cx="1057961" cy="1837390"/>
                                </a:xfrm>
                              </p:grpSpPr>
                              <p:pic>
                                <p:nvPicPr>
                                  <p:cNvPr id="9" name="그림 8">
                                    <a:extLst>
                                      <a:ext uri="{FF2B5EF4-FFF2-40B4-BE49-F238E27FC236}">
                                        <a16:creationId xmlns:a16="http://schemas.microsoft.com/office/drawing/2014/main" id="{0134A57A-1BA3-41BA-ACFF-D3CF66324051}"/>
                                      </a:ext>
                                    </a:extLst>
                                  </p:cNvPr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3"/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3594083" y="2925102"/>
                                    <a:ext cx="1057948" cy="852486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  <p:pic>
                                <p:nvPicPr>
                                  <p:cNvPr id="16" name="그림 15">
                                    <a:extLst>
                                      <a:ext uri="{FF2B5EF4-FFF2-40B4-BE49-F238E27FC236}">
                                        <a16:creationId xmlns:a16="http://schemas.microsoft.com/office/drawing/2014/main" id="{37D79A4C-8CC8-442C-BAA7-283F10E560D0}"/>
                                      </a:ext>
                                    </a:extLst>
                                  </p:cNvPr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3"/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3594097" y="3910006"/>
                                    <a:ext cx="1057947" cy="852486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</p:grpSp>
                          </p:grpSp>
                          <p:pic>
                            <p:nvPicPr>
                              <p:cNvPr id="15" name="그림 14">
                                <a:extLst>
                                  <a:ext uri="{FF2B5EF4-FFF2-40B4-BE49-F238E27FC236}">
                                    <a16:creationId xmlns:a16="http://schemas.microsoft.com/office/drawing/2014/main" id="{EB0400A8-1CD2-46A8-B0C5-7393C18F1D06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4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4938586" y="2617463"/>
                                <a:ext cx="1829199" cy="2033704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  <p:pic>
                            <p:nvPicPr>
                              <p:cNvPr id="18" name="그림 17">
                                <a:extLst>
                                  <a:ext uri="{FF2B5EF4-FFF2-40B4-BE49-F238E27FC236}">
                                    <a16:creationId xmlns:a16="http://schemas.microsoft.com/office/drawing/2014/main" id="{62F23B86-5B58-4BAD-B6FB-61BE01AD2FFE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5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8696128" y="2829750"/>
                                <a:ext cx="1320710" cy="1486272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grpSp>
                        <p:pic>
                          <p:nvPicPr>
                            <p:cNvPr id="20" name="그림 19">
                              <a:extLst>
                                <a:ext uri="{FF2B5EF4-FFF2-40B4-BE49-F238E27FC236}">
                                  <a16:creationId xmlns:a16="http://schemas.microsoft.com/office/drawing/2014/main" id="{463ED6F7-5576-4AE6-8476-CFD85EAE0F7A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607855" y="4613986"/>
                              <a:ext cx="850643" cy="721406"/>
                            </a:xfrm>
                            <a:prstGeom prst="rect">
                              <a:avLst/>
                            </a:prstGeom>
                          </p:spPr>
                        </p:pic>
                      </p:grpSp>
                      <p:grpSp>
                        <p:nvGrpSpPr>
                          <p:cNvPr id="24" name="그룹 23">
                            <a:extLst>
                              <a:ext uri="{FF2B5EF4-FFF2-40B4-BE49-F238E27FC236}">
                                <a16:creationId xmlns:a16="http://schemas.microsoft.com/office/drawing/2014/main" id="{BD35A75F-C2E1-4975-B231-4F07A27B7A2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686314" y="5284591"/>
                            <a:ext cx="2321439" cy="935673"/>
                            <a:chOff x="5799409" y="1002267"/>
                            <a:chExt cx="2866244" cy="1285875"/>
                          </a:xfrm>
                        </p:grpSpPr>
                        <p:pic>
                          <p:nvPicPr>
                            <p:cNvPr id="21" name="그림 20">
                              <a:extLst>
                                <a:ext uri="{FF2B5EF4-FFF2-40B4-BE49-F238E27FC236}">
                                  <a16:creationId xmlns:a16="http://schemas.microsoft.com/office/drawing/2014/main" id="{1DC38DD8-02A5-43AD-B873-AC8A1AB3F30F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799409" y="1002267"/>
                              <a:ext cx="704850" cy="1285875"/>
                            </a:xfrm>
                            <a:prstGeom prst="rect">
                              <a:avLst/>
                            </a:prstGeom>
                          </p:spPr>
                        </p:pic>
                        <p:pic>
                          <p:nvPicPr>
                            <p:cNvPr id="26" name="그림 25">
                              <a:extLst>
                                <a:ext uri="{FF2B5EF4-FFF2-40B4-BE49-F238E27FC236}">
                                  <a16:creationId xmlns:a16="http://schemas.microsoft.com/office/drawing/2014/main" id="{2854CDD2-E79D-4A8B-9BE8-409E77142B2D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960804" y="1002267"/>
                              <a:ext cx="704849" cy="1285875"/>
                            </a:xfrm>
                            <a:prstGeom prst="rect">
                              <a:avLst/>
                            </a:prstGeom>
                          </p:spPr>
                        </p:pic>
                        <p:pic>
                          <p:nvPicPr>
                            <p:cNvPr id="27" name="그림 26">
                              <a:extLst>
                                <a:ext uri="{FF2B5EF4-FFF2-40B4-BE49-F238E27FC236}">
                                  <a16:creationId xmlns:a16="http://schemas.microsoft.com/office/drawing/2014/main" id="{D6FBEBE3-242C-4B76-A850-4CE781EE540B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527925" y="1002267"/>
                              <a:ext cx="704849" cy="1285875"/>
                            </a:xfrm>
                            <a:prstGeom prst="rect">
                              <a:avLst/>
                            </a:prstGeom>
                          </p:spPr>
                        </p:pic>
                        <p:pic>
                          <p:nvPicPr>
                            <p:cNvPr id="29" name="그림 28">
                              <a:extLst>
                                <a:ext uri="{FF2B5EF4-FFF2-40B4-BE49-F238E27FC236}">
                                  <a16:creationId xmlns:a16="http://schemas.microsoft.com/office/drawing/2014/main" id="{18A91248-E2BB-4E8C-B645-542555F280B5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263181" y="1002267"/>
                              <a:ext cx="704849" cy="1285875"/>
                            </a:xfrm>
                            <a:prstGeom prst="rect">
                              <a:avLst/>
                            </a:prstGeom>
                          </p:spPr>
                        </p:pic>
                      </p:grpSp>
                    </p:grpSp>
                    <p:sp>
                      <p:nvSpPr>
                        <p:cNvPr id="30" name="액자 29">
                          <a:extLst>
                            <a:ext uri="{FF2B5EF4-FFF2-40B4-BE49-F238E27FC236}">
                              <a16:creationId xmlns:a16="http://schemas.microsoft.com/office/drawing/2014/main" id="{445ACC6D-D318-4DAC-B0E4-1D04782ABAF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24320" y="3841870"/>
                          <a:ext cx="2374793" cy="1112548"/>
                        </a:xfrm>
                        <a:prstGeom prst="frame">
                          <a:avLst>
                            <a:gd name="adj1" fmla="val 893"/>
                          </a:avLst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>
                            <a:solidFill>
                              <a:schemeClr val="tx1"/>
                            </a:solidFill>
                            <a:latin typeface="+mn-ea"/>
                          </a:endParaRPr>
                        </a:p>
                      </p:txBody>
                    </p:sp>
                  </p:grpSp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7BDDB129-C46D-40F7-9868-391E6CE3A67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750507" y="1037965"/>
                        <a:ext cx="2222006" cy="34473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b="1">
                            <a:solidFill>
                              <a:srgbClr val="C00000"/>
                            </a:solidFill>
                            <a:latin typeface="+mn-ea"/>
                            <a:ea typeface="+mn-ea"/>
                          </a:rPr>
                          <a:t>Permissioned Blockchain</a:t>
                        </a:r>
                        <a:endParaRPr lang="ko-KR" altLang="en-US" b="1">
                          <a:solidFill>
                            <a:srgbClr val="C00000"/>
                          </a:solidFill>
                          <a:latin typeface="+mn-ea"/>
                          <a:ea typeface="+mn-ea"/>
                        </a:endParaRPr>
                      </a:p>
                    </p:txBody>
                  </p:sp>
                </p:grp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88AF34F1-6D88-426D-8E8D-15F83CEB276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52377" y="4657573"/>
                      <a:ext cx="1518677" cy="31025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Enrolled Sensors</a:t>
                      </a:r>
                      <a:endParaRPr lang="ko-KR" altLang="en-US" sz="1200" b="1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p:txBody>
                </p:sp>
              </p:grp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00DF9694-1275-46FD-BAE1-C71653B35580}"/>
                      </a:ext>
                    </a:extLst>
                  </p:cNvPr>
                  <p:cNvSpPr txBox="1"/>
                  <p:nvPr/>
                </p:nvSpPr>
                <p:spPr>
                  <a:xfrm>
                    <a:off x="4288873" y="2718358"/>
                    <a:ext cx="1518677" cy="31025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70C0"/>
                        </a:solidFill>
                        <a:latin typeface="+mn-ea"/>
                        <a:ea typeface="+mn-ea"/>
                      </a:rPr>
                      <a:t>Company</a:t>
                    </a:r>
                    <a:endParaRPr lang="ko-KR" altLang="en-US" sz="1200" b="1">
                      <a:solidFill>
                        <a:srgbClr val="0070C0"/>
                      </a:solidFill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D7494038-E476-485D-B310-636E05DAEA8E}"/>
                      </a:ext>
                    </a:extLst>
                  </p:cNvPr>
                  <p:cNvSpPr txBox="1"/>
                  <p:nvPr/>
                </p:nvSpPr>
                <p:spPr>
                  <a:xfrm>
                    <a:off x="10265195" y="2666381"/>
                    <a:ext cx="1518677" cy="31025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70C0"/>
                        </a:solidFill>
                        <a:latin typeface="+mn-ea"/>
                        <a:ea typeface="+mn-ea"/>
                      </a:rPr>
                      <a:t>Government</a:t>
                    </a:r>
                    <a:endParaRPr lang="ko-KR" altLang="en-US" sz="1200" b="1">
                      <a:solidFill>
                        <a:srgbClr val="0070C0"/>
                      </a:solidFill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7B8621FD-4144-4058-A53D-57078BB04445}"/>
                      </a:ext>
                    </a:extLst>
                  </p:cNvPr>
                  <p:cNvSpPr txBox="1"/>
                  <p:nvPr/>
                </p:nvSpPr>
                <p:spPr>
                  <a:xfrm>
                    <a:off x="10265199" y="3876718"/>
                    <a:ext cx="1518677" cy="31025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70C0"/>
                        </a:solidFill>
                        <a:latin typeface="+mn-ea"/>
                        <a:ea typeface="+mn-ea"/>
                      </a:rPr>
                      <a:t>Technician</a:t>
                    </a:r>
                    <a:endParaRPr lang="ko-KR" altLang="en-US" sz="1200" b="1">
                      <a:solidFill>
                        <a:srgbClr val="0070C0"/>
                      </a:solidFill>
                      <a:latin typeface="+mn-ea"/>
                      <a:ea typeface="+mn-ea"/>
                    </a:endParaRPr>
                  </a:p>
                </p:txBody>
              </p:sp>
            </p:grpSp>
            <p:grpSp>
              <p:nvGrpSpPr>
                <p:cNvPr id="70" name="그룹 69">
                  <a:extLst>
                    <a:ext uri="{FF2B5EF4-FFF2-40B4-BE49-F238E27FC236}">
                      <a16:creationId xmlns:a16="http://schemas.microsoft.com/office/drawing/2014/main" id="{78038BCF-900E-4036-A34D-6DE57AE3356D}"/>
                    </a:ext>
                  </a:extLst>
                </p:cNvPr>
                <p:cNvGrpSpPr/>
                <p:nvPr/>
              </p:nvGrpSpPr>
              <p:grpSpPr>
                <a:xfrm>
                  <a:off x="5063776" y="1166005"/>
                  <a:ext cx="5971820" cy="3237219"/>
                  <a:chOff x="5063776" y="1166005"/>
                  <a:chExt cx="5971820" cy="3237219"/>
                </a:xfrm>
              </p:grpSpPr>
              <p:cxnSp>
                <p:nvCxnSpPr>
                  <p:cNvPr id="39" name="직선 연결선 38">
                    <a:extLst>
                      <a:ext uri="{FF2B5EF4-FFF2-40B4-BE49-F238E27FC236}">
                        <a16:creationId xmlns:a16="http://schemas.microsoft.com/office/drawing/2014/main" id="{431F2F95-52BC-4B82-8835-E699595049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035596" y="2943380"/>
                    <a:ext cx="0" cy="168949"/>
                  </a:xfrm>
                  <a:prstGeom prst="line">
                    <a:avLst/>
                  </a:prstGeom>
                  <a:ln w="1270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직선 연결선 53">
                    <a:extLst>
                      <a:ext uri="{FF2B5EF4-FFF2-40B4-BE49-F238E27FC236}">
                        <a16:creationId xmlns:a16="http://schemas.microsoft.com/office/drawing/2014/main" id="{89FD9422-CF51-44BA-A572-23E6692F4B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025868" y="4135678"/>
                    <a:ext cx="0" cy="267546"/>
                  </a:xfrm>
                  <a:prstGeom prst="line">
                    <a:avLst/>
                  </a:prstGeom>
                  <a:ln w="1270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C1B8538E-412B-4D2D-BD35-8FD5F7084F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9006891" y="4384797"/>
                    <a:ext cx="2025419" cy="17220"/>
                  </a:xfrm>
                  <a:prstGeom prst="line">
                    <a:avLst/>
                  </a:prstGeom>
                  <a:ln w="1270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3F11C7DF-77D0-4169-A139-5FCE694575C8}"/>
                      </a:ext>
                    </a:extLst>
                  </p:cNvPr>
                  <p:cNvSpPr txBox="1"/>
                  <p:nvPr/>
                </p:nvSpPr>
                <p:spPr>
                  <a:xfrm>
                    <a:off x="8802986" y="2003898"/>
                    <a:ext cx="1518677" cy="31025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/>
                        </a:solidFill>
                        <a:latin typeface="+mn-ea"/>
                        <a:ea typeface="+mn-ea"/>
                      </a:rPr>
                      <a:t>KOC(</a:t>
                    </a:r>
                    <a:r>
                      <a: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rPr>
                      <a:t>외부사업 감축량</a:t>
                    </a:r>
                    <a:r>
                      <a:rPr lang="en-US" altLang="ko-KR" sz="1200" b="1">
                        <a:solidFill>
                          <a:schemeClr val="tx1"/>
                        </a:solidFill>
                        <a:latin typeface="+mn-ea"/>
                        <a:ea typeface="+mn-ea"/>
                      </a:rPr>
                      <a:t>)</a:t>
                    </a:r>
                    <a:endParaRPr lang="ko-KR" altLang="en-US" sz="1200" b="1">
                      <a:solidFill>
                        <a:schemeClr val="tx1"/>
                      </a:solidFill>
                      <a:latin typeface="+mn-ea"/>
                      <a:ea typeface="+mn-ea"/>
                    </a:endParaRPr>
                  </a:p>
                </p:txBody>
              </p:sp>
              <p:cxnSp>
                <p:nvCxnSpPr>
                  <p:cNvPr id="67" name="직선 연결선 66">
                    <a:extLst>
                      <a:ext uri="{FF2B5EF4-FFF2-40B4-BE49-F238E27FC236}">
                        <a16:creationId xmlns:a16="http://schemas.microsoft.com/office/drawing/2014/main" id="{7AF6AA04-6792-4FA7-AC71-FFFE29D748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63776" y="3050642"/>
                    <a:ext cx="0" cy="151546"/>
                  </a:xfrm>
                  <a:prstGeom prst="line">
                    <a:avLst/>
                  </a:prstGeom>
                  <a:ln w="1270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직선 연결선 67">
                    <a:extLst>
                      <a:ext uri="{FF2B5EF4-FFF2-40B4-BE49-F238E27FC236}">
                        <a16:creationId xmlns:a16="http://schemas.microsoft.com/office/drawing/2014/main" id="{D8CC2107-7329-4F63-8755-38A4E87EF9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073844" y="4384797"/>
                    <a:ext cx="1550477" cy="0"/>
                  </a:xfrm>
                  <a:prstGeom prst="line">
                    <a:avLst/>
                  </a:prstGeom>
                  <a:ln w="1270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직선 화살표 연결선 64">
                    <a:extLst>
                      <a:ext uri="{FF2B5EF4-FFF2-40B4-BE49-F238E27FC236}">
                        <a16:creationId xmlns:a16="http://schemas.microsoft.com/office/drawing/2014/main" id="{C7328625-232E-4339-967E-BD6B5CEC09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756297" y="1471048"/>
                    <a:ext cx="1754861" cy="9727"/>
                  </a:xfrm>
                  <a:prstGeom prst="straightConnector1">
                    <a:avLst/>
                  </a:prstGeom>
                  <a:ln w="12700">
                    <a:solidFill>
                      <a:schemeClr val="accent1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직선 화살표 연결선 76">
                    <a:extLst>
                      <a:ext uri="{FF2B5EF4-FFF2-40B4-BE49-F238E27FC236}">
                        <a16:creationId xmlns:a16="http://schemas.microsoft.com/office/drawing/2014/main" id="{1553C0B3-FCF4-45BD-A861-61BC488B68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738793" y="1612924"/>
                    <a:ext cx="1764588" cy="794"/>
                  </a:xfrm>
                  <a:prstGeom prst="straightConnector1">
                    <a:avLst/>
                  </a:prstGeom>
                  <a:ln w="12700">
                    <a:solidFill>
                      <a:schemeClr val="accent1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직선 화살표 연결선 78">
                    <a:extLst>
                      <a:ext uri="{FF2B5EF4-FFF2-40B4-BE49-F238E27FC236}">
                        <a16:creationId xmlns:a16="http://schemas.microsoft.com/office/drawing/2014/main" id="{627FF298-F052-4B7E-B7F9-285704EA0F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73156" y="1454474"/>
                    <a:ext cx="1384096" cy="0"/>
                  </a:xfrm>
                  <a:prstGeom prst="straightConnector1">
                    <a:avLst/>
                  </a:prstGeom>
                  <a:ln w="12700">
                    <a:solidFill>
                      <a:schemeClr val="accent1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직선 화살표 연결선 79">
                    <a:extLst>
                      <a:ext uri="{FF2B5EF4-FFF2-40B4-BE49-F238E27FC236}">
                        <a16:creationId xmlns:a16="http://schemas.microsoft.com/office/drawing/2014/main" id="{B909414E-5D01-44FE-BFB4-0A230EBC57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663428" y="1597144"/>
                    <a:ext cx="1397181" cy="0"/>
                  </a:xfrm>
                  <a:prstGeom prst="straightConnector1">
                    <a:avLst/>
                  </a:prstGeom>
                  <a:ln w="12700">
                    <a:solidFill>
                      <a:schemeClr val="accent1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6" name="사각형: 둥근 모서리 75">
                    <a:extLst>
                      <a:ext uri="{FF2B5EF4-FFF2-40B4-BE49-F238E27FC236}">
                        <a16:creationId xmlns:a16="http://schemas.microsoft.com/office/drawing/2014/main" id="{79F95875-3070-4384-AE53-3824CD09FEC6}"/>
                      </a:ext>
                    </a:extLst>
                  </p:cNvPr>
                  <p:cNvSpPr/>
                  <p:nvPr/>
                </p:nvSpPr>
                <p:spPr>
                  <a:xfrm>
                    <a:off x="6599136" y="3202188"/>
                    <a:ext cx="2399977" cy="320053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>
                        <a:solidFill>
                          <a:srgbClr val="C00000"/>
                        </a:solidFill>
                        <a:latin typeface="+mn-ea"/>
                      </a:rPr>
                      <a:t>Edge Node</a:t>
                    </a:r>
                    <a:endParaRPr lang="ko-KR" altLang="en-US" b="1">
                      <a:solidFill>
                        <a:srgbClr val="C00000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82" name="화살표: 오른쪽 81">
                    <a:extLst>
                      <a:ext uri="{FF2B5EF4-FFF2-40B4-BE49-F238E27FC236}">
                        <a16:creationId xmlns:a16="http://schemas.microsoft.com/office/drawing/2014/main" id="{DAA59BEE-BE56-4C31-839F-66F3392708BA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542505" y="3606349"/>
                    <a:ext cx="276999" cy="161491"/>
                  </a:xfrm>
                  <a:prstGeom prst="rightArrow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sp>
                <p:nvSpPr>
                  <p:cNvPr id="88" name="화살표: 오른쪽 87">
                    <a:extLst>
                      <a:ext uri="{FF2B5EF4-FFF2-40B4-BE49-F238E27FC236}">
                        <a16:creationId xmlns:a16="http://schemas.microsoft.com/office/drawing/2014/main" id="{A887404B-9A79-4082-96B5-C284E602D8CA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000179" y="3606349"/>
                    <a:ext cx="276999" cy="161491"/>
                  </a:xfrm>
                  <a:prstGeom prst="rightArrow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sp>
                <p:nvSpPr>
                  <p:cNvPr id="89" name="화살표: 오른쪽 88">
                    <a:extLst>
                      <a:ext uri="{FF2B5EF4-FFF2-40B4-BE49-F238E27FC236}">
                        <a16:creationId xmlns:a16="http://schemas.microsoft.com/office/drawing/2014/main" id="{635D984C-2EA0-4356-B3C8-8E81945C7E9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382677" y="3606349"/>
                    <a:ext cx="276999" cy="161491"/>
                  </a:xfrm>
                  <a:prstGeom prst="rightArrow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sp>
                <p:nvSpPr>
                  <p:cNvPr id="90" name="화살표: 오른쪽 89">
                    <a:extLst>
                      <a:ext uri="{FF2B5EF4-FFF2-40B4-BE49-F238E27FC236}">
                        <a16:creationId xmlns:a16="http://schemas.microsoft.com/office/drawing/2014/main" id="{EF0CC8B6-F965-457D-A656-794A27AF677C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797982" y="3606349"/>
                    <a:ext cx="276999" cy="161491"/>
                  </a:xfrm>
                  <a:prstGeom prst="rightArrow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E885168C-1905-451B-B52E-E9F78F93250F}"/>
                      </a:ext>
                    </a:extLst>
                  </p:cNvPr>
                  <p:cNvSpPr txBox="1"/>
                  <p:nvPr/>
                </p:nvSpPr>
                <p:spPr>
                  <a:xfrm>
                    <a:off x="5608591" y="1166005"/>
                    <a:ext cx="1518677" cy="31025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>
                        <a:solidFill>
                          <a:schemeClr val="tx1"/>
                        </a:solidFill>
                        <a:latin typeface="+mn-ea"/>
                        <a:ea typeface="+mn-ea"/>
                      </a:rPr>
                      <a:t>Enroll Sensor</a:t>
                    </a:r>
                    <a:endParaRPr lang="ko-KR" altLang="en-US" sz="1200">
                      <a:solidFill>
                        <a:schemeClr val="tx1"/>
                      </a:solidFill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244C7668-F533-406D-AC5A-85FE745C709A}"/>
                      </a:ext>
                    </a:extLst>
                  </p:cNvPr>
                  <p:cNvSpPr txBox="1"/>
                  <p:nvPr/>
                </p:nvSpPr>
                <p:spPr>
                  <a:xfrm>
                    <a:off x="8899807" y="1189971"/>
                    <a:ext cx="1518677" cy="31025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>
                        <a:solidFill>
                          <a:schemeClr val="tx1"/>
                        </a:solidFill>
                        <a:latin typeface="+mn-ea"/>
                        <a:ea typeface="+mn-ea"/>
                      </a:rPr>
                      <a:t>Verify</a:t>
                    </a:r>
                    <a:endParaRPr lang="ko-KR" altLang="en-US" sz="1200">
                      <a:solidFill>
                        <a:schemeClr val="tx1"/>
                      </a:solidFill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BD44D787-20F7-4E94-9EDA-868AD19EF809}"/>
                      </a:ext>
                    </a:extLst>
                  </p:cNvPr>
                  <p:cNvSpPr txBox="1"/>
                  <p:nvPr/>
                </p:nvSpPr>
                <p:spPr>
                  <a:xfrm>
                    <a:off x="5585069" y="1567404"/>
                    <a:ext cx="1518677" cy="31025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/>
                        </a:solidFill>
                        <a:latin typeface="+mn-ea"/>
                      </a:rPr>
                      <a:t>KAU &amp; </a:t>
                    </a:r>
                    <a:r>
                      <a:rPr lang="en-US" altLang="ko-KR" sz="1200" b="1">
                        <a:solidFill>
                          <a:schemeClr val="tx1"/>
                        </a:solidFill>
                        <a:latin typeface="+mn-ea"/>
                        <a:ea typeface="+mn-ea"/>
                      </a:rPr>
                      <a:t>KCU</a:t>
                    </a:r>
                    <a:endParaRPr lang="ko-KR" altLang="en-US" sz="1200" b="1">
                      <a:solidFill>
                        <a:schemeClr val="tx1"/>
                      </a:solidFill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EDE3C2EA-5544-4F5C-B578-A5ABEDAA76AD}"/>
                      </a:ext>
                    </a:extLst>
                  </p:cNvPr>
                  <p:cNvSpPr txBox="1"/>
                  <p:nvPr/>
                </p:nvSpPr>
                <p:spPr>
                  <a:xfrm>
                    <a:off x="9006891" y="4071987"/>
                    <a:ext cx="1518677" cy="31025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>
                        <a:solidFill>
                          <a:schemeClr val="tx1"/>
                        </a:solidFill>
                        <a:latin typeface="+mn-ea"/>
                        <a:ea typeface="+mn-ea"/>
                      </a:rPr>
                      <a:t>Verify</a:t>
                    </a:r>
                    <a:endParaRPr lang="ko-KR" altLang="en-US" sz="1200">
                      <a:solidFill>
                        <a:schemeClr val="tx1"/>
                      </a:solidFill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BE7937EB-1E7C-4D77-B284-9B945D9BB00D}"/>
                      </a:ext>
                    </a:extLst>
                  </p:cNvPr>
                  <p:cNvSpPr txBox="1"/>
                  <p:nvPr/>
                </p:nvSpPr>
                <p:spPr>
                  <a:xfrm>
                    <a:off x="8583366" y="1586233"/>
                    <a:ext cx="2304472" cy="31025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/>
                        </a:solidFill>
                        <a:latin typeface="+mn-ea"/>
                        <a:ea typeface="+mn-ea"/>
                      </a:rPr>
                      <a:t>KAU</a:t>
                    </a:r>
                    <a:r>
                      <a:rPr lang="en-US" altLang="ko-KR" sz="1050" b="1">
                        <a:solidFill>
                          <a:schemeClr val="tx1"/>
                        </a:solidFill>
                        <a:latin typeface="+mn-ea"/>
                        <a:ea typeface="+mn-ea"/>
                      </a:rPr>
                      <a:t>(</a:t>
                    </a:r>
                    <a:r>
                      <a: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rPr>
                      <a:t>할당량</a:t>
                    </a:r>
                    <a:r>
                      <a:rPr lang="en-US" altLang="ko-KR" sz="1050" b="1">
                        <a:solidFill>
                          <a:schemeClr val="tx1"/>
                        </a:solidFill>
                        <a:latin typeface="+mn-ea"/>
                        <a:ea typeface="+mn-ea"/>
                      </a:rPr>
                      <a:t>)</a:t>
                    </a:r>
                    <a:r>
                      <a: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rPr>
                      <a:t> </a:t>
                    </a:r>
                    <a:r>
                      <a:rPr lang="en-US" altLang="ko-KR" sz="1200" b="1">
                        <a:solidFill>
                          <a:schemeClr val="tx1"/>
                        </a:solidFill>
                        <a:latin typeface="+mn-ea"/>
                        <a:ea typeface="+mn-ea"/>
                      </a:rPr>
                      <a:t>&amp; </a:t>
                    </a:r>
                    <a:r>
                      <a:rPr lang="en-US" altLang="ko-KR" sz="1200" b="1">
                        <a:solidFill>
                          <a:schemeClr val="tx1"/>
                        </a:solidFill>
                        <a:latin typeface="+mn-ea"/>
                      </a:rPr>
                      <a:t>KCU(</a:t>
                    </a:r>
                    <a:r>
                      <a:rPr lang="ko-KR" altLang="en-US" sz="1200" b="1">
                        <a:solidFill>
                          <a:schemeClr val="tx1"/>
                        </a:solidFill>
                        <a:latin typeface="+mn-ea"/>
                      </a:rPr>
                      <a:t>상쇄배출권</a:t>
                    </a:r>
                    <a:r>
                      <a:rPr lang="en-US" altLang="ko-KR" sz="1200" b="1">
                        <a:solidFill>
                          <a:schemeClr val="tx1"/>
                        </a:solidFill>
                        <a:latin typeface="+mn-ea"/>
                      </a:rPr>
                      <a:t>)</a:t>
                    </a:r>
                    <a:endParaRPr lang="ko-KR" altLang="en-US" sz="1050" b="1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58" name="사각형: 둥근 모서리 57">
                    <a:extLst>
                      <a:ext uri="{FF2B5EF4-FFF2-40B4-BE49-F238E27FC236}">
                        <a16:creationId xmlns:a16="http://schemas.microsoft.com/office/drawing/2014/main" id="{99B49594-C086-4FE7-98F3-61BF78800C53}"/>
                      </a:ext>
                    </a:extLst>
                  </p:cNvPr>
                  <p:cNvSpPr/>
                  <p:nvPr/>
                </p:nvSpPr>
                <p:spPr>
                  <a:xfrm>
                    <a:off x="5988631" y="1946771"/>
                    <a:ext cx="737783" cy="320053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>
                        <a:solidFill>
                          <a:schemeClr val="tx1"/>
                        </a:solidFill>
                        <a:latin typeface="+mn-ea"/>
                      </a:rPr>
                      <a:t>Trade</a:t>
                    </a:r>
                    <a:endParaRPr lang="ko-KR" altLang="en-US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cxnSp>
                <p:nvCxnSpPr>
                  <p:cNvPr id="60" name="직선 화살표 연결선 59">
                    <a:extLst>
                      <a:ext uri="{FF2B5EF4-FFF2-40B4-BE49-F238E27FC236}">
                        <a16:creationId xmlns:a16="http://schemas.microsoft.com/office/drawing/2014/main" id="{C88A5C6D-5ABB-4152-A115-4D0FDB73BB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38091" y="2290041"/>
                    <a:ext cx="1442656" cy="0"/>
                  </a:xfrm>
                  <a:prstGeom prst="straightConnector1">
                    <a:avLst/>
                  </a:prstGeom>
                  <a:ln w="12700">
                    <a:solidFill>
                      <a:schemeClr val="accent1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직선 화살표 연결선 44">
                    <a:extLst>
                      <a:ext uri="{FF2B5EF4-FFF2-40B4-BE49-F238E27FC236}">
                        <a16:creationId xmlns:a16="http://schemas.microsoft.com/office/drawing/2014/main" id="{762C8D6D-DA7C-44E1-A960-737C68734E58}"/>
                      </a:ext>
                    </a:extLst>
                  </p:cNvPr>
                  <p:cNvCxnSpPr>
                    <a:cxnSpLocks/>
                    <a:stCxn id="58" idx="3"/>
                    <a:endCxn id="15" idx="1"/>
                  </p:cNvCxnSpPr>
                  <p:nvPr/>
                </p:nvCxnSpPr>
                <p:spPr>
                  <a:xfrm>
                    <a:off x="6726414" y="2106798"/>
                    <a:ext cx="314807" cy="2402"/>
                  </a:xfrm>
                  <a:prstGeom prst="straightConnector1">
                    <a:avLst/>
                  </a:prstGeom>
                  <a:ln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직선 연결선 77">
                    <a:extLst>
                      <a:ext uri="{FF2B5EF4-FFF2-40B4-BE49-F238E27FC236}">
                        <a16:creationId xmlns:a16="http://schemas.microsoft.com/office/drawing/2014/main" id="{74B75E98-81BE-4865-A9EA-D0DB0549D89B}"/>
                      </a:ext>
                    </a:extLst>
                  </p:cNvPr>
                  <p:cNvCxnSpPr>
                    <a:cxnSpLocks/>
                    <a:stCxn id="58" idx="1"/>
                  </p:cNvCxnSpPr>
                  <p:nvPr/>
                </p:nvCxnSpPr>
                <p:spPr>
                  <a:xfrm flipH="1" flipV="1">
                    <a:off x="5560083" y="1731203"/>
                    <a:ext cx="428548" cy="375595"/>
                  </a:xfrm>
                  <a:prstGeom prst="line">
                    <a:avLst/>
                  </a:prstGeom>
                  <a:ln w="1270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직선 연결선 80">
                    <a:extLst>
                      <a:ext uri="{FF2B5EF4-FFF2-40B4-BE49-F238E27FC236}">
                        <a16:creationId xmlns:a16="http://schemas.microsoft.com/office/drawing/2014/main" id="{1BE86ACA-1094-468C-974E-5D997EB85F07}"/>
                      </a:ext>
                    </a:extLst>
                  </p:cNvPr>
                  <p:cNvCxnSpPr>
                    <a:cxnSpLocks/>
                    <a:stCxn id="58" idx="1"/>
                  </p:cNvCxnSpPr>
                  <p:nvPr/>
                </p:nvCxnSpPr>
                <p:spPr>
                  <a:xfrm flipH="1">
                    <a:off x="5552414" y="2106798"/>
                    <a:ext cx="436217" cy="431515"/>
                  </a:xfrm>
                  <a:prstGeom prst="line">
                    <a:avLst/>
                  </a:prstGeom>
                  <a:ln w="1270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2B3E6121-F946-4563-8D11-3778BC84F0AA}"/>
                      </a:ext>
                    </a:extLst>
                  </p:cNvPr>
                  <p:cNvSpPr txBox="1"/>
                  <p:nvPr/>
                </p:nvSpPr>
                <p:spPr>
                  <a:xfrm>
                    <a:off x="5581637" y="4091759"/>
                    <a:ext cx="1518677" cy="31025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>
                        <a:solidFill>
                          <a:schemeClr val="tx1"/>
                        </a:solidFill>
                        <a:latin typeface="+mn-ea"/>
                        <a:ea typeface="+mn-ea"/>
                      </a:rPr>
                      <a:t>Set</a:t>
                    </a:r>
                    <a:endParaRPr lang="ko-KR" altLang="en-US" sz="1200">
                      <a:solidFill>
                        <a:schemeClr val="tx1"/>
                      </a:solidFill>
                      <a:latin typeface="+mn-ea"/>
                      <a:ea typeface="+mn-ea"/>
                    </a:endParaRPr>
                  </a:p>
                </p:txBody>
              </p:sp>
            </p:grpSp>
          </p:grpSp>
          <p:sp>
            <p:nvSpPr>
              <p:cNvPr id="87" name="화살표: 오른쪽 86">
                <a:extLst>
                  <a:ext uri="{FF2B5EF4-FFF2-40B4-BE49-F238E27FC236}">
                    <a16:creationId xmlns:a16="http://schemas.microsoft.com/office/drawing/2014/main" id="{7F86923D-735D-45A3-AAC0-0381D4CF70B4}"/>
                  </a:ext>
                </a:extLst>
              </p:cNvPr>
              <p:cNvSpPr/>
              <p:nvPr/>
            </p:nvSpPr>
            <p:spPr>
              <a:xfrm rot="16200000">
                <a:off x="7216718" y="3661071"/>
                <a:ext cx="276999" cy="161491"/>
              </a:xfrm>
              <a:prstGeom prst="rightArrow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A5254D6-48F0-4A6C-ADB8-F6193EE052B2}"/>
                </a:ext>
              </a:extLst>
            </p:cNvPr>
            <p:cNvGrpSpPr/>
            <p:nvPr/>
          </p:nvGrpSpPr>
          <p:grpSpPr>
            <a:xfrm>
              <a:off x="409823" y="3925518"/>
              <a:ext cx="1750731" cy="809625"/>
              <a:chOff x="419307" y="3904905"/>
              <a:chExt cx="1750731" cy="809625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C6DE7AED-B548-4CE5-ADF2-C21AAE571D33}"/>
                  </a:ext>
                </a:extLst>
              </p:cNvPr>
              <p:cNvGrpSpPr/>
              <p:nvPr/>
            </p:nvGrpSpPr>
            <p:grpSpPr>
              <a:xfrm>
                <a:off x="419307" y="3966543"/>
                <a:ext cx="1750731" cy="719712"/>
                <a:chOff x="-191335" y="4029370"/>
                <a:chExt cx="1750731" cy="719712"/>
              </a:xfrm>
            </p:grpSpPr>
            <p:pic>
              <p:nvPicPr>
                <p:cNvPr id="69" name="그림 68">
                  <a:extLst>
                    <a:ext uri="{FF2B5EF4-FFF2-40B4-BE49-F238E27FC236}">
                      <a16:creationId xmlns:a16="http://schemas.microsoft.com/office/drawing/2014/main" id="{62B63206-8F5D-486B-B4B4-A9E1319AE6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46790" y="4066634"/>
                  <a:ext cx="663096" cy="435522"/>
                </a:xfrm>
                <a:prstGeom prst="rect">
                  <a:avLst/>
                </a:prstGeom>
              </p:spPr>
            </p:pic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B135688C-9B07-4B77-87B8-6E4C4717A180}"/>
                    </a:ext>
                  </a:extLst>
                </p:cNvPr>
                <p:cNvSpPr txBox="1"/>
                <p:nvPr/>
              </p:nvSpPr>
              <p:spPr>
                <a:xfrm>
                  <a:off x="-191335" y="4472083"/>
                  <a:ext cx="175073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70C0"/>
                      </a:solidFill>
                      <a:latin typeface="+mn-ea"/>
                      <a:ea typeface="+mn-ea"/>
                    </a:rPr>
                    <a:t>External</a:t>
                  </a:r>
                  <a:r>
                    <a:rPr lang="ko-KR" altLang="en-US" sz="1200" b="1">
                      <a:solidFill>
                        <a:srgbClr val="0070C0"/>
                      </a:solidFill>
                      <a:latin typeface="+mn-ea"/>
                      <a:ea typeface="+mn-ea"/>
                    </a:rPr>
                    <a:t> </a:t>
                  </a:r>
                  <a:r>
                    <a:rPr lang="en-US" altLang="ko-KR" sz="1200" b="1">
                      <a:solidFill>
                        <a:srgbClr val="0070C0"/>
                      </a:solidFill>
                      <a:latin typeface="+mn-ea"/>
                      <a:ea typeface="+mn-ea"/>
                    </a:rPr>
                    <a:t>Company</a:t>
                  </a:r>
                  <a:endParaRPr lang="ko-KR" altLang="en-US" sz="1200" b="1">
                    <a:solidFill>
                      <a:srgbClr val="0070C0"/>
                    </a:solidFill>
                    <a:latin typeface="+mn-ea"/>
                    <a:ea typeface="+mn-ea"/>
                  </a:endParaRPr>
                </a:p>
              </p:txBody>
            </p:sp>
            <p:pic>
              <p:nvPicPr>
                <p:cNvPr id="74" name="그림 73">
                  <a:extLst>
                    <a:ext uri="{FF2B5EF4-FFF2-40B4-BE49-F238E27FC236}">
                      <a16:creationId xmlns:a16="http://schemas.microsoft.com/office/drawing/2014/main" id="{01D22036-3BDE-4BDB-B19A-B0E383A3B0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1624" y="4029370"/>
                  <a:ext cx="685277" cy="485680"/>
                </a:xfrm>
                <a:prstGeom prst="rect">
                  <a:avLst/>
                </a:prstGeom>
              </p:spPr>
            </p:pic>
          </p:grpSp>
          <p:sp>
            <p:nvSpPr>
              <p:cNvPr id="75" name="액자 74">
                <a:extLst>
                  <a:ext uri="{FF2B5EF4-FFF2-40B4-BE49-F238E27FC236}">
                    <a16:creationId xmlns:a16="http://schemas.microsoft.com/office/drawing/2014/main" id="{8DC61976-8B2E-42D8-B613-D81B2F150373}"/>
                  </a:ext>
                </a:extLst>
              </p:cNvPr>
              <p:cNvSpPr/>
              <p:nvPr/>
            </p:nvSpPr>
            <p:spPr>
              <a:xfrm>
                <a:off x="553590" y="3904905"/>
                <a:ext cx="1483247" cy="809625"/>
              </a:xfrm>
              <a:prstGeom prst="frame">
                <a:avLst>
                  <a:gd name="adj1" fmla="val 64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5B7983F1-9555-4166-9857-96FFE52F0FC3}"/>
                </a:ext>
              </a:extLst>
            </p:cNvPr>
            <p:cNvCxnSpPr>
              <a:cxnSpLocks/>
            </p:cNvCxnSpPr>
            <p:nvPr/>
          </p:nvCxnSpPr>
          <p:spPr>
            <a:xfrm>
              <a:off x="1302836" y="4724667"/>
              <a:ext cx="0" cy="250198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16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6"/>
          <p:cNvGrpSpPr/>
          <p:nvPr/>
        </p:nvGrpSpPr>
        <p:grpSpPr>
          <a:xfrm>
            <a:off x="107815" y="-905"/>
            <a:ext cx="8395894" cy="769441"/>
            <a:chOff x="107815" y="-905"/>
            <a:chExt cx="8395894" cy="769441"/>
          </a:xfrm>
        </p:grpSpPr>
        <p:sp>
          <p:nvSpPr>
            <p:cNvPr id="131" name="Google Shape;131;p16"/>
            <p:cNvSpPr txBox="1"/>
            <p:nvPr/>
          </p:nvSpPr>
          <p:spPr>
            <a:xfrm>
              <a:off x="660971" y="169830"/>
              <a:ext cx="7842738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3F3F3F"/>
                  </a:solidFill>
                  <a:latin typeface="+mn-ea"/>
                  <a:ea typeface="+mn-ea"/>
                  <a:cs typeface="Malgun Gothic"/>
                  <a:sym typeface="Malgun Gothic"/>
                </a:rPr>
                <a:t>아이디어 설계</a:t>
              </a:r>
              <a:r>
                <a:rPr lang="ko-KR" sz="2000" b="1">
                  <a:solidFill>
                    <a:srgbClr val="3F3F3F"/>
                  </a:solidFill>
                  <a:latin typeface="+mn-ea"/>
                  <a:ea typeface="+mn-ea"/>
                  <a:cs typeface="Malgun Gothic"/>
                  <a:sym typeface="Malgun Gothic"/>
                </a:rPr>
                <a:t>(모듈별 설계)</a:t>
              </a:r>
              <a:endParaRPr sz="2000" b="1">
                <a:solidFill>
                  <a:srgbClr val="3F3F3F"/>
                </a:solidFill>
                <a:latin typeface="+mn-ea"/>
                <a:ea typeface="+mn-ea"/>
                <a:cs typeface="Malgun Gothic"/>
                <a:sym typeface="Malgun Gothic"/>
              </a:endParaRPr>
            </a:p>
          </p:txBody>
        </p:sp>
        <p:sp>
          <p:nvSpPr>
            <p:cNvPr id="132" name="Google Shape;132;p16"/>
            <p:cNvSpPr/>
            <p:nvPr/>
          </p:nvSpPr>
          <p:spPr>
            <a:xfrm>
              <a:off x="107815" y="-905"/>
              <a:ext cx="359394" cy="769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400" b="1">
                  <a:solidFill>
                    <a:schemeClr val="lt1"/>
                  </a:solidFill>
                  <a:latin typeface="+mn-ea"/>
                  <a:ea typeface="+mn-ea"/>
                  <a:cs typeface="Malgun Gothic"/>
                  <a:sym typeface="Malgun Gothic"/>
                </a:rPr>
                <a:t>Ⅱ</a:t>
              </a:r>
              <a:endParaRPr sz="3400" b="1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endParaRPr>
            </a:p>
          </p:txBody>
        </p:sp>
      </p:grpSp>
      <p:sp>
        <p:nvSpPr>
          <p:cNvPr id="11" name="Google Shape;133;p16">
            <a:extLst>
              <a:ext uri="{FF2B5EF4-FFF2-40B4-BE49-F238E27FC236}">
                <a16:creationId xmlns:a16="http://schemas.microsoft.com/office/drawing/2014/main" id="{BD452337-E008-489A-9C12-4843F6E65AB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837255" y="648262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+mn-ea"/>
                <a:ea typeface="+mn-ea"/>
              </a:rPr>
              <a:t>4</a:t>
            </a:fld>
            <a:endParaRPr>
              <a:latin typeface="+mn-ea"/>
              <a:ea typeface="+mn-ea"/>
            </a:endParaRP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A7A66BB8-44C2-4A5C-90D7-3ABAEAD6F3CD}"/>
              </a:ext>
            </a:extLst>
          </p:cNvPr>
          <p:cNvSpPr txBox="1"/>
          <p:nvPr/>
        </p:nvSpPr>
        <p:spPr>
          <a:xfrm>
            <a:off x="197735" y="3251580"/>
            <a:ext cx="842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70C0"/>
                </a:solidFill>
                <a:latin typeface="+mn-ea"/>
                <a:ea typeface="+mn-ea"/>
              </a:rPr>
              <a:t>Client</a:t>
            </a:r>
          </a:p>
          <a:p>
            <a:pPr algn="ctr"/>
            <a:r>
              <a:rPr lang="en-US" altLang="ko-KR" sz="1200" b="1">
                <a:solidFill>
                  <a:srgbClr val="0070C0"/>
                </a:solidFill>
                <a:latin typeface="+mn-ea"/>
                <a:ea typeface="+mn-ea"/>
              </a:rPr>
              <a:t>node</a:t>
            </a:r>
            <a:endParaRPr lang="ko-KR" altLang="en-US" sz="1200" b="1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7658553F-3D18-4EBD-9D11-CDB0C520A318}"/>
              </a:ext>
            </a:extLst>
          </p:cNvPr>
          <p:cNvSpPr txBox="1"/>
          <p:nvPr/>
        </p:nvSpPr>
        <p:spPr>
          <a:xfrm>
            <a:off x="1761369" y="3251580"/>
            <a:ext cx="842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70C0"/>
                </a:solidFill>
                <a:latin typeface="+mn-ea"/>
                <a:ea typeface="+mn-ea"/>
              </a:rPr>
              <a:t>Client</a:t>
            </a:r>
          </a:p>
          <a:p>
            <a:pPr algn="ctr"/>
            <a:r>
              <a:rPr lang="en-US" altLang="ko-KR" sz="1200" b="1">
                <a:solidFill>
                  <a:srgbClr val="0070C0"/>
                </a:solidFill>
                <a:latin typeface="+mn-ea"/>
                <a:ea typeface="+mn-ea"/>
              </a:rPr>
              <a:t>node</a:t>
            </a:r>
            <a:endParaRPr lang="ko-KR" altLang="en-US" sz="1200" b="1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350" name="구름 349">
            <a:extLst>
              <a:ext uri="{FF2B5EF4-FFF2-40B4-BE49-F238E27FC236}">
                <a16:creationId xmlns:a16="http://schemas.microsoft.com/office/drawing/2014/main" id="{3A1023A5-EE48-4BF1-A4A4-A80FBDC1C1FA}"/>
              </a:ext>
            </a:extLst>
          </p:cNvPr>
          <p:cNvSpPr/>
          <p:nvPr/>
        </p:nvSpPr>
        <p:spPr>
          <a:xfrm>
            <a:off x="1804439" y="5379339"/>
            <a:ext cx="1370612" cy="533116"/>
          </a:xfrm>
          <a:prstGeom prst="cloud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rgbClr val="0070C0"/>
                </a:solidFill>
                <a:latin typeface="+mn-ea"/>
              </a:rPr>
              <a:t>Channel</a:t>
            </a:r>
            <a:endParaRPr lang="ko-KR" altLang="en-US" b="1">
              <a:solidFill>
                <a:srgbClr val="0070C0"/>
              </a:solidFill>
              <a:latin typeface="+mn-ea"/>
            </a:endParaRPr>
          </a:p>
        </p:txBody>
      </p:sp>
      <p:grpSp>
        <p:nvGrpSpPr>
          <p:cNvPr id="375" name="그룹 374">
            <a:extLst>
              <a:ext uri="{FF2B5EF4-FFF2-40B4-BE49-F238E27FC236}">
                <a16:creationId xmlns:a16="http://schemas.microsoft.com/office/drawing/2014/main" id="{BF66126E-6066-467C-AD1F-C1CB01C34065}"/>
              </a:ext>
            </a:extLst>
          </p:cNvPr>
          <p:cNvGrpSpPr/>
          <p:nvPr/>
        </p:nvGrpSpPr>
        <p:grpSpPr>
          <a:xfrm>
            <a:off x="-116310" y="1277922"/>
            <a:ext cx="9243468" cy="5483059"/>
            <a:chOff x="-116310" y="1277922"/>
            <a:chExt cx="9243468" cy="5483059"/>
          </a:xfrm>
        </p:grpSpPr>
        <p:grpSp>
          <p:nvGrpSpPr>
            <p:cNvPr id="344" name="그룹 343">
              <a:extLst>
                <a:ext uri="{FF2B5EF4-FFF2-40B4-BE49-F238E27FC236}">
                  <a16:creationId xmlns:a16="http://schemas.microsoft.com/office/drawing/2014/main" id="{C8A768EE-598C-4A70-BCA9-7924B6A3A194}"/>
                </a:ext>
              </a:extLst>
            </p:cNvPr>
            <p:cNvGrpSpPr/>
            <p:nvPr/>
          </p:nvGrpSpPr>
          <p:grpSpPr>
            <a:xfrm>
              <a:off x="-116310" y="1277922"/>
              <a:ext cx="9243468" cy="5483059"/>
              <a:chOff x="-116310" y="1277922"/>
              <a:chExt cx="9243468" cy="5483059"/>
            </a:xfrm>
          </p:grpSpPr>
          <p:grpSp>
            <p:nvGrpSpPr>
              <p:cNvPr id="249" name="그룹 248">
                <a:extLst>
                  <a:ext uri="{FF2B5EF4-FFF2-40B4-BE49-F238E27FC236}">
                    <a16:creationId xmlns:a16="http://schemas.microsoft.com/office/drawing/2014/main" id="{B10C9F73-E3A4-4268-91EE-EC94F116B9EB}"/>
                  </a:ext>
                </a:extLst>
              </p:cNvPr>
              <p:cNvGrpSpPr/>
              <p:nvPr/>
            </p:nvGrpSpPr>
            <p:grpSpPr>
              <a:xfrm>
                <a:off x="-116310" y="1277922"/>
                <a:ext cx="9243468" cy="5483059"/>
                <a:chOff x="107815" y="1277922"/>
                <a:chExt cx="9243468" cy="5483059"/>
              </a:xfrm>
            </p:grpSpPr>
            <p:sp>
              <p:nvSpPr>
                <p:cNvPr id="108" name="직사각형 107">
                  <a:extLst>
                    <a:ext uri="{FF2B5EF4-FFF2-40B4-BE49-F238E27FC236}">
                      <a16:creationId xmlns:a16="http://schemas.microsoft.com/office/drawing/2014/main" id="{F74F94A7-157A-451E-99C1-D54B1ED25722}"/>
                    </a:ext>
                  </a:extLst>
                </p:cNvPr>
                <p:cNvSpPr/>
                <p:nvPr/>
              </p:nvSpPr>
              <p:spPr>
                <a:xfrm>
                  <a:off x="366948" y="6486643"/>
                  <a:ext cx="5837433" cy="27433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200">
                      <a:latin typeface="+mn-ea"/>
                      <a:ea typeface="+mn-ea"/>
                    </a:rPr>
                    <a:t>*</a:t>
                  </a:r>
                  <a:r>
                    <a:rPr lang="en-US" altLang="ko-KR" sz="1200" b="1">
                      <a:latin typeface="+mn-ea"/>
                      <a:ea typeface="+mn-ea"/>
                    </a:rPr>
                    <a:t>Channel</a:t>
                  </a:r>
                  <a:r>
                    <a:rPr lang="en-US" altLang="ko-KR" sz="1200">
                      <a:latin typeface="+mn-ea"/>
                      <a:ea typeface="+mn-ea"/>
                    </a:rPr>
                    <a:t> : </a:t>
                  </a:r>
                  <a:r>
                    <a:rPr lang="ko-KR" altLang="en-US" sz="1200">
                      <a:latin typeface="+mn-ea"/>
                      <a:ea typeface="+mn-ea"/>
                    </a:rPr>
                    <a:t>비즈니스 목적에 맞게 공유하고자 하는 노드 간 생성하는 별도의 원장</a:t>
                  </a:r>
                </a:p>
              </p:txBody>
            </p:sp>
            <p:grpSp>
              <p:nvGrpSpPr>
                <p:cNvPr id="109" name="그룹 108">
                  <a:extLst>
                    <a:ext uri="{FF2B5EF4-FFF2-40B4-BE49-F238E27FC236}">
                      <a16:creationId xmlns:a16="http://schemas.microsoft.com/office/drawing/2014/main" id="{FC6A9BD1-E9D7-47EF-A6D4-61726C0008A2}"/>
                    </a:ext>
                  </a:extLst>
                </p:cNvPr>
                <p:cNvGrpSpPr/>
                <p:nvPr/>
              </p:nvGrpSpPr>
              <p:grpSpPr>
                <a:xfrm>
                  <a:off x="107815" y="1277922"/>
                  <a:ext cx="5088076" cy="5104024"/>
                  <a:chOff x="-145088" y="2316017"/>
                  <a:chExt cx="5088076" cy="5104024"/>
                </a:xfrm>
              </p:grpSpPr>
              <p:grpSp>
                <p:nvGrpSpPr>
                  <p:cNvPr id="73" name="그룹 72">
                    <a:extLst>
                      <a:ext uri="{FF2B5EF4-FFF2-40B4-BE49-F238E27FC236}">
                        <a16:creationId xmlns:a16="http://schemas.microsoft.com/office/drawing/2014/main" id="{7A1B025B-8937-4EE0-8DBF-AF8E910E676C}"/>
                      </a:ext>
                    </a:extLst>
                  </p:cNvPr>
                  <p:cNvGrpSpPr/>
                  <p:nvPr/>
                </p:nvGrpSpPr>
                <p:grpSpPr>
                  <a:xfrm>
                    <a:off x="-145088" y="2316017"/>
                    <a:ext cx="5088076" cy="1383994"/>
                    <a:chOff x="-629217" y="2382452"/>
                    <a:chExt cx="6232482" cy="1876679"/>
                  </a:xfrm>
                </p:grpSpPr>
                <p:pic>
                  <p:nvPicPr>
                    <p:cNvPr id="71" name="그림 70">
                      <a:extLst>
                        <a:ext uri="{FF2B5EF4-FFF2-40B4-BE49-F238E27FC236}">
                          <a16:creationId xmlns:a16="http://schemas.microsoft.com/office/drawing/2014/main" id="{CDED6652-6A7C-4A7B-9925-F92C3EE7B46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-325912" y="2382452"/>
                      <a:ext cx="2420886" cy="98137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95" name="TextBox 194">
                      <a:extLst>
                        <a:ext uri="{FF2B5EF4-FFF2-40B4-BE49-F238E27FC236}">
                          <a16:creationId xmlns:a16="http://schemas.microsoft.com/office/drawing/2014/main" id="{8E4743CD-8EBA-4B44-A343-F1FEB348B18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629217" y="3758321"/>
                      <a:ext cx="6232482" cy="5008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800" b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Permissioned Blockchain</a:t>
                      </a:r>
                      <a:endParaRPr lang="ko-KR" altLang="en-US" sz="1800" b="1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p:txBody>
                </p:sp>
              </p:grpSp>
              <p:grpSp>
                <p:nvGrpSpPr>
                  <p:cNvPr id="107" name="그룹 106">
                    <a:extLst>
                      <a:ext uri="{FF2B5EF4-FFF2-40B4-BE49-F238E27FC236}">
                        <a16:creationId xmlns:a16="http://schemas.microsoft.com/office/drawing/2014/main" id="{91AC26BF-B728-4F11-8C3D-99C5622B1FE5}"/>
                      </a:ext>
                    </a:extLst>
                  </p:cNvPr>
                  <p:cNvGrpSpPr/>
                  <p:nvPr/>
                </p:nvGrpSpPr>
                <p:grpSpPr>
                  <a:xfrm>
                    <a:off x="95869" y="3166701"/>
                    <a:ext cx="4570139" cy="4253340"/>
                    <a:chOff x="141027" y="2170588"/>
                    <a:chExt cx="4694603" cy="4253340"/>
                  </a:xfrm>
                </p:grpSpPr>
                <p:sp>
                  <p:nvSpPr>
                    <p:cNvPr id="76" name="사각형: 둥근 모서리 75">
                      <a:extLst>
                        <a:ext uri="{FF2B5EF4-FFF2-40B4-BE49-F238E27FC236}">
                          <a16:creationId xmlns:a16="http://schemas.microsoft.com/office/drawing/2014/main" id="{2413FC22-7EF1-4A1F-858B-B0FB3E920A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1027" y="2170588"/>
                      <a:ext cx="4694603" cy="4253340"/>
                    </a:xfrm>
                    <a:prstGeom prst="roundRect">
                      <a:avLst/>
                    </a:prstGeom>
                    <a:noFill/>
                    <a:ln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+mn-ea"/>
                      </a:endParaRPr>
                    </a:p>
                  </p:txBody>
                </p:sp>
                <p:grpSp>
                  <p:nvGrpSpPr>
                    <p:cNvPr id="79" name="그룹 78">
                      <a:extLst>
                        <a:ext uri="{FF2B5EF4-FFF2-40B4-BE49-F238E27FC236}">
                          <a16:creationId xmlns:a16="http://schemas.microsoft.com/office/drawing/2014/main" id="{88C87B81-5644-4ED8-89E8-6DDC9CD965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25827" y="3075070"/>
                      <a:ext cx="4380208" cy="1824424"/>
                      <a:chOff x="325827" y="2943092"/>
                      <a:chExt cx="4380208" cy="1824424"/>
                    </a:xfrm>
                  </p:grpSpPr>
                  <p:sp>
                    <p:nvSpPr>
                      <p:cNvPr id="201" name="사각형: 둥근 모서리 200">
                        <a:extLst>
                          <a:ext uri="{FF2B5EF4-FFF2-40B4-BE49-F238E27FC236}">
                            <a16:creationId xmlns:a16="http://schemas.microsoft.com/office/drawing/2014/main" id="{D34E27DC-4D48-4D0E-B4EE-2908B74ACC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42428" y="2947282"/>
                        <a:ext cx="1163607" cy="1820234"/>
                      </a:xfrm>
                      <a:prstGeom prst="roundRect">
                        <a:avLst/>
                      </a:prstGeom>
                      <a:noFill/>
                      <a:ln>
                        <a:solidFill>
                          <a:srgbClr val="00206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>
                          <a:latin typeface="+mn-ea"/>
                        </a:endParaRPr>
                      </a:p>
                    </p:txBody>
                  </p:sp>
                  <p:pic>
                    <p:nvPicPr>
                      <p:cNvPr id="202" name="그림 201">
                        <a:extLst>
                          <a:ext uri="{FF2B5EF4-FFF2-40B4-BE49-F238E27FC236}">
                            <a16:creationId xmlns:a16="http://schemas.microsoft.com/office/drawing/2014/main" id="{436C2A91-3521-4F55-9E69-B4FEB2CBE83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42359" y="3966334"/>
                        <a:ext cx="780857" cy="691812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78" name="그룹 77">
                        <a:extLst>
                          <a:ext uri="{FF2B5EF4-FFF2-40B4-BE49-F238E27FC236}">
                            <a16:creationId xmlns:a16="http://schemas.microsoft.com/office/drawing/2014/main" id="{68A00DC5-84FA-4249-96E2-3EEDE41B581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25827" y="2947282"/>
                        <a:ext cx="1163607" cy="1820234"/>
                        <a:chOff x="325827" y="2947282"/>
                        <a:chExt cx="1163607" cy="1820234"/>
                      </a:xfrm>
                    </p:grpSpPr>
                    <p:sp>
                      <p:nvSpPr>
                        <p:cNvPr id="200" name="사각형: 둥근 모서리 199">
                          <a:extLst>
                            <a:ext uri="{FF2B5EF4-FFF2-40B4-BE49-F238E27FC236}">
                              <a16:creationId xmlns:a16="http://schemas.microsoft.com/office/drawing/2014/main" id="{0DDBAF21-32E8-4AE8-8207-388FEA056E2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5827" y="2947282"/>
                          <a:ext cx="1163607" cy="1820234"/>
                        </a:xfrm>
                        <a:prstGeom prst="roundRect">
                          <a:avLst/>
                        </a:prstGeom>
                        <a:noFill/>
                        <a:ln>
                          <a:solidFill>
                            <a:srgbClr val="00206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>
                            <a:latin typeface="+mn-ea"/>
                          </a:endParaRPr>
                        </a:p>
                      </p:txBody>
                    </p:sp>
                    <p:grpSp>
                      <p:nvGrpSpPr>
                        <p:cNvPr id="77" name="그룹 76">
                          <a:extLst>
                            <a:ext uri="{FF2B5EF4-FFF2-40B4-BE49-F238E27FC236}">
                              <a16:creationId xmlns:a16="http://schemas.microsoft.com/office/drawing/2014/main" id="{930CC943-72A4-4618-84D3-FBE2A4B6C70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58747" y="3897311"/>
                          <a:ext cx="1035961" cy="726452"/>
                          <a:chOff x="358747" y="3897311"/>
                          <a:chExt cx="1035961" cy="726452"/>
                        </a:xfrm>
                      </p:grpSpPr>
                      <p:pic>
                        <p:nvPicPr>
                          <p:cNvPr id="203" name="그림 202">
                            <a:extLst>
                              <a:ext uri="{FF2B5EF4-FFF2-40B4-BE49-F238E27FC236}">
                                <a16:creationId xmlns:a16="http://schemas.microsoft.com/office/drawing/2014/main" id="{49844A26-3411-4677-9865-25804480D482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427745" y="4138083"/>
                            <a:ext cx="966963" cy="485680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204" name="그림 203">
                            <a:extLst>
                              <a:ext uri="{FF2B5EF4-FFF2-40B4-BE49-F238E27FC236}">
                                <a16:creationId xmlns:a16="http://schemas.microsoft.com/office/drawing/2014/main" id="{1BC5B8E9-6BB9-4047-B287-68CB97404E2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358747" y="3897311"/>
                            <a:ext cx="663096" cy="435522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</p:grpSp>
                  <p:grpSp>
                    <p:nvGrpSpPr>
                      <p:cNvPr id="209" name="그룹 208">
                        <a:extLst>
                          <a:ext uri="{FF2B5EF4-FFF2-40B4-BE49-F238E27FC236}">
                            <a16:creationId xmlns:a16="http://schemas.microsoft.com/office/drawing/2014/main" id="{24BC623E-E654-4AC8-B5D8-4F86C7B335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921431" y="2943092"/>
                        <a:ext cx="1163607" cy="1820234"/>
                        <a:chOff x="325827" y="2947282"/>
                        <a:chExt cx="1163607" cy="1820234"/>
                      </a:xfrm>
                    </p:grpSpPr>
                    <p:sp>
                      <p:nvSpPr>
                        <p:cNvPr id="210" name="사각형: 둥근 모서리 209">
                          <a:extLst>
                            <a:ext uri="{FF2B5EF4-FFF2-40B4-BE49-F238E27FC236}">
                              <a16:creationId xmlns:a16="http://schemas.microsoft.com/office/drawing/2014/main" id="{5B035E6F-E6AB-4A25-8211-130B12C9969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5827" y="2947282"/>
                          <a:ext cx="1163607" cy="1820234"/>
                        </a:xfrm>
                        <a:prstGeom prst="roundRect">
                          <a:avLst/>
                        </a:prstGeom>
                        <a:noFill/>
                        <a:ln>
                          <a:solidFill>
                            <a:srgbClr val="00206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>
                            <a:latin typeface="+mn-ea"/>
                          </a:endParaRPr>
                        </a:p>
                      </p:txBody>
                    </p:sp>
                    <p:grpSp>
                      <p:nvGrpSpPr>
                        <p:cNvPr id="211" name="그룹 210">
                          <a:extLst>
                            <a:ext uri="{FF2B5EF4-FFF2-40B4-BE49-F238E27FC236}">
                              <a16:creationId xmlns:a16="http://schemas.microsoft.com/office/drawing/2014/main" id="{8DB8A3E5-47B4-45E1-8396-92F82F19446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58747" y="3897311"/>
                          <a:ext cx="1035961" cy="726452"/>
                          <a:chOff x="358747" y="3897311"/>
                          <a:chExt cx="1035961" cy="726452"/>
                        </a:xfrm>
                      </p:grpSpPr>
                      <p:pic>
                        <p:nvPicPr>
                          <p:cNvPr id="212" name="그림 211">
                            <a:extLst>
                              <a:ext uri="{FF2B5EF4-FFF2-40B4-BE49-F238E27FC236}">
                                <a16:creationId xmlns:a16="http://schemas.microsoft.com/office/drawing/2014/main" id="{7BBA4726-1F68-4099-9966-5BBE95BA339A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427745" y="4138083"/>
                            <a:ext cx="966963" cy="485680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213" name="그림 212">
                            <a:extLst>
                              <a:ext uri="{FF2B5EF4-FFF2-40B4-BE49-F238E27FC236}">
                                <a16:creationId xmlns:a16="http://schemas.microsoft.com/office/drawing/2014/main" id="{9B5E12E4-8CCF-4439-85CD-7EC38DD96F33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358747" y="3897311"/>
                            <a:ext cx="663096" cy="435522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</p:grpSp>
                </p:grpSp>
                <p:sp>
                  <p:nvSpPr>
                    <p:cNvPr id="214" name="TextBox 213">
                      <a:extLst>
                        <a:ext uri="{FF2B5EF4-FFF2-40B4-BE49-F238E27FC236}">
                          <a16:creationId xmlns:a16="http://schemas.microsoft.com/office/drawing/2014/main" id="{B9BE0DD9-2C8D-4026-948A-A4CDD41D2CB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27869" y="2761004"/>
                      <a:ext cx="175073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External</a:t>
                      </a:r>
                      <a:r>
                        <a:rPr lang="ko-KR" altLang="en-US" sz="1200" b="1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1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Company</a:t>
                      </a:r>
                      <a:endParaRPr lang="ko-KR" altLang="en-US" sz="1200" b="1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80" name="직사각형 79">
                      <a:extLst>
                        <a:ext uri="{FF2B5EF4-FFF2-40B4-BE49-F238E27FC236}">
                          <a16:creationId xmlns:a16="http://schemas.microsoft.com/office/drawing/2014/main" id="{68B7E730-3888-49B7-8C9C-6803357560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7244" y="2761004"/>
                      <a:ext cx="897759" cy="27699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Company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215" name="TextBox 214">
                      <a:extLst>
                        <a:ext uri="{FF2B5EF4-FFF2-40B4-BE49-F238E27FC236}">
                          <a16:creationId xmlns:a16="http://schemas.microsoft.com/office/drawing/2014/main" id="{271ACA2E-6FB7-4E29-92C0-C4A72436EC8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2426" y="2774118"/>
                      <a:ext cx="116360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Government</a:t>
                      </a:r>
                      <a:endParaRPr lang="ko-KR" altLang="en-US" sz="1200" b="1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p:txBody>
                </p:sp>
                <p:pic>
                  <p:nvPicPr>
                    <p:cNvPr id="216" name="그림 215" descr="시계, 플레이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97C328A3-A33F-4D69-868D-D1E232DE80F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943977" y="3317709"/>
                      <a:ext cx="478717" cy="516483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83" name="직선 연결선 82">
                      <a:extLst>
                        <a:ext uri="{FF2B5EF4-FFF2-40B4-BE49-F238E27FC236}">
                          <a16:creationId xmlns:a16="http://schemas.microsoft.com/office/drawing/2014/main" id="{28187C35-7442-4BB8-99CA-CE877DD2FECE}"/>
                        </a:ext>
                      </a:extLst>
                    </p:cNvPr>
                    <p:cNvCxnSpPr>
                      <a:cxnSpLocks/>
                      <a:endCxn id="350" idx="2"/>
                    </p:cNvCxnSpPr>
                    <p:nvPr/>
                  </p:nvCxnSpPr>
                  <p:spPr>
                    <a:xfrm>
                      <a:off x="897421" y="4899798"/>
                      <a:ext cx="973513" cy="788081"/>
                    </a:xfrm>
                    <a:prstGeom prst="line">
                      <a:avLst/>
                    </a:prstGeom>
                    <a:ln w="28575">
                      <a:solidFill>
                        <a:srgbClr val="00206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9" name="직선 연결선 218">
                      <a:extLst>
                        <a:ext uri="{FF2B5EF4-FFF2-40B4-BE49-F238E27FC236}">
                          <a16:creationId xmlns:a16="http://schemas.microsoft.com/office/drawing/2014/main" id="{B61812A3-BD64-49DD-9E35-14D4E00FEA2F}"/>
                        </a:ext>
                      </a:extLst>
                    </p:cNvPr>
                    <p:cNvCxnSpPr>
                      <a:cxnSpLocks/>
                      <a:endCxn id="350" idx="0"/>
                    </p:cNvCxnSpPr>
                    <p:nvPr/>
                  </p:nvCxnSpPr>
                  <p:spPr>
                    <a:xfrm flipH="1">
                      <a:off x="3273333" y="4899798"/>
                      <a:ext cx="867682" cy="788081"/>
                    </a:xfrm>
                    <a:prstGeom prst="line">
                      <a:avLst/>
                    </a:prstGeom>
                    <a:ln w="28575">
                      <a:solidFill>
                        <a:srgbClr val="00206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2" name="직선 연결선 221">
                      <a:extLst>
                        <a:ext uri="{FF2B5EF4-FFF2-40B4-BE49-F238E27FC236}">
                          <a16:creationId xmlns:a16="http://schemas.microsoft.com/office/drawing/2014/main" id="{A006B057-FAC5-44CC-BF6E-387EE3523D46}"/>
                        </a:ext>
                      </a:extLst>
                    </p:cNvPr>
                    <p:cNvCxnSpPr>
                      <a:cxnSpLocks/>
                      <a:stCxn id="210" idx="2"/>
                      <a:endCxn id="350" idx="3"/>
                    </p:cNvCxnSpPr>
                    <p:nvPr/>
                  </p:nvCxnSpPr>
                  <p:spPr>
                    <a:xfrm>
                      <a:off x="2503234" y="4895304"/>
                      <a:ext cx="67302" cy="556498"/>
                    </a:xfrm>
                    <a:prstGeom prst="line">
                      <a:avLst/>
                    </a:prstGeom>
                    <a:ln w="28575">
                      <a:solidFill>
                        <a:srgbClr val="00206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pic>
                  <p:nvPicPr>
                    <p:cNvPr id="217" name="그림 216" descr="시계, 플레이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40B7E2A-FA14-470B-8A97-4812AB4E3D9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2558361" y="3306604"/>
                      <a:ext cx="478717" cy="516483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15" name="그룹 114">
                  <a:extLst>
                    <a:ext uri="{FF2B5EF4-FFF2-40B4-BE49-F238E27FC236}">
                      <a16:creationId xmlns:a16="http://schemas.microsoft.com/office/drawing/2014/main" id="{8731B04E-3623-4929-873C-DA5ABEFFF126}"/>
                    </a:ext>
                  </a:extLst>
                </p:cNvPr>
                <p:cNvGrpSpPr/>
                <p:nvPr/>
              </p:nvGrpSpPr>
              <p:grpSpPr>
                <a:xfrm>
                  <a:off x="5086122" y="2619900"/>
                  <a:ext cx="4265161" cy="3386631"/>
                  <a:chOff x="-1619018" y="1922934"/>
                  <a:chExt cx="8324253" cy="2900858"/>
                </a:xfrm>
              </p:grpSpPr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355C041F-3C3E-4B1B-89C9-33E224DD8A37}"/>
                      </a:ext>
                    </a:extLst>
                  </p:cNvPr>
                  <p:cNvSpPr txBox="1"/>
                  <p:nvPr/>
                </p:nvSpPr>
                <p:spPr>
                  <a:xfrm>
                    <a:off x="-1619018" y="1922934"/>
                    <a:ext cx="7807946" cy="35463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en-US" altLang="ko-KR" sz="1600" b="1">
                        <a:solidFill>
                          <a:srgbClr val="C00000"/>
                        </a:solidFill>
                        <a:latin typeface="+mn-ea"/>
                        <a:ea typeface="+mn-ea"/>
                      </a:rPr>
                      <a:t>HYPERLEDGER FABRIC</a:t>
                    </a:r>
                    <a:r>
                      <a:rPr lang="ko-KR" altLang="en-US" sz="1600" b="1">
                        <a:solidFill>
                          <a:srgbClr val="C00000"/>
                        </a:solidFill>
                        <a:latin typeface="+mn-ea"/>
                        <a:ea typeface="+mn-ea"/>
                      </a:rPr>
                      <a:t>를</a:t>
                    </a:r>
                    <a:r>
                      <a:rPr lang="en-US" altLang="ko-KR" sz="1600" b="1">
                        <a:solidFill>
                          <a:srgbClr val="C00000"/>
                        </a:solidFill>
                        <a:latin typeface="+mn-ea"/>
                        <a:ea typeface="+mn-ea"/>
                      </a:rPr>
                      <a:t> </a:t>
                    </a:r>
                    <a:r>
                      <a:rPr lang="ko-KR" altLang="en-US" sz="1600" b="1">
                        <a:solidFill>
                          <a:srgbClr val="C00000"/>
                        </a:solidFill>
                        <a:latin typeface="+mn-ea"/>
                        <a:ea typeface="+mn-ea"/>
                      </a:rPr>
                      <a:t>사용한 이유</a:t>
                    </a:r>
                    <a:endParaRPr lang="en-US" altLang="ko-KR" sz="1600" b="1">
                      <a:solidFill>
                        <a:srgbClr val="C00000"/>
                      </a:solidFill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7746FA36-5DA3-458E-ADCD-13881261353E}"/>
                      </a:ext>
                    </a:extLst>
                  </p:cNvPr>
                  <p:cNvSpPr txBox="1"/>
                  <p:nvPr/>
                </p:nvSpPr>
                <p:spPr>
                  <a:xfrm>
                    <a:off x="-1610376" y="2287785"/>
                    <a:ext cx="8315611" cy="253600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en-US" altLang="ko-KR" b="1">
                        <a:latin typeface="+mn-ea"/>
                        <a:ea typeface="+mn-ea"/>
                      </a:rPr>
                      <a:t>1. </a:t>
                    </a:r>
                    <a:r>
                      <a:rPr lang="ko-KR" altLang="en-US" b="1">
                        <a:latin typeface="+mn-ea"/>
                        <a:ea typeface="+mn-ea"/>
                      </a:rPr>
                      <a:t>참여자 </a:t>
                    </a:r>
                    <a:r>
                      <a:rPr lang="ko-KR" altLang="en-US" b="1">
                        <a:solidFill>
                          <a:srgbClr val="0070C0"/>
                        </a:solidFill>
                        <a:latin typeface="+mn-ea"/>
                        <a:ea typeface="+mn-ea"/>
                      </a:rPr>
                      <a:t>신원 확인이 가능 </a:t>
                    </a:r>
                    <a:br>
                      <a:rPr lang="en-US" altLang="ko-KR" b="1">
                        <a:solidFill>
                          <a:srgbClr val="0070C0"/>
                        </a:solidFill>
                        <a:latin typeface="+mn-ea"/>
                        <a:ea typeface="+mn-ea"/>
                      </a:rPr>
                    </a:br>
                    <a:r>
                      <a:rPr lang="en-US" altLang="ko-KR" b="1">
                        <a:solidFill>
                          <a:srgbClr val="0070C0"/>
                        </a:solidFill>
                        <a:latin typeface="+mn-ea"/>
                        <a:ea typeface="+mn-ea"/>
                      </a:rPr>
                      <a:t>    </a:t>
                    </a:r>
                    <a:r>
                      <a:rPr lang="en-US" altLang="ko-KR" sz="1200" b="1">
                        <a:latin typeface="+mn-ea"/>
                        <a:ea typeface="+mn-ea"/>
                        <a:sym typeface="Wingdings" panose="05000000000000000000" pitchFamily="2" charset="2"/>
                      </a:rPr>
                      <a:t></a:t>
                    </a:r>
                    <a:r>
                      <a:rPr lang="ko-KR" altLang="en-US" sz="1200" b="1">
                        <a:latin typeface="+mn-ea"/>
                        <a:ea typeface="+mn-ea"/>
                      </a:rPr>
                      <a:t> 문제 발생 시 </a:t>
                    </a:r>
                    <a:r>
                      <a:rPr lang="ko-KR" altLang="en-US" sz="1200" b="1">
                        <a:solidFill>
                          <a:srgbClr val="0070C0"/>
                        </a:solidFill>
                        <a:latin typeface="+mn-ea"/>
                        <a:ea typeface="+mn-ea"/>
                      </a:rPr>
                      <a:t>책임소재 </a:t>
                    </a:r>
                    <a:r>
                      <a:rPr lang="en-US" altLang="ko-KR" sz="1200" b="1"/>
                      <a:t>(accountability) </a:t>
                    </a:r>
                    <a:r>
                      <a:rPr lang="ko-KR" altLang="en-US" sz="1200" b="1">
                        <a:solidFill>
                          <a:srgbClr val="0070C0"/>
                        </a:solidFill>
                        <a:latin typeface="+mn-ea"/>
                        <a:ea typeface="+mn-ea"/>
                      </a:rPr>
                      <a:t>확보</a:t>
                    </a:r>
                    <a:endParaRPr lang="en-US" altLang="ko-KR" sz="1200" b="1">
                      <a:solidFill>
                        <a:srgbClr val="0070C0"/>
                      </a:solidFill>
                      <a:latin typeface="+mn-ea"/>
                      <a:ea typeface="+mn-ea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altLang="ko-KR" b="1">
                        <a:latin typeface="+mn-ea"/>
                        <a:ea typeface="+mn-ea"/>
                      </a:rPr>
                      <a:t>2. </a:t>
                    </a:r>
                    <a:r>
                      <a:rPr lang="ko-KR" altLang="en-US" b="1">
                        <a:latin typeface="+mn-ea"/>
                        <a:ea typeface="+mn-ea"/>
                      </a:rPr>
                      <a:t>일부 노드만 체인코드를 실행 </a:t>
                    </a:r>
                    <a:br>
                      <a:rPr lang="en-US" altLang="ko-KR" b="1">
                        <a:latin typeface="+mn-ea"/>
                        <a:ea typeface="+mn-ea"/>
                      </a:rPr>
                    </a:br>
                    <a:r>
                      <a:rPr lang="en-US" altLang="ko-KR" sz="1200" b="1">
                        <a:latin typeface="+mn-ea"/>
                        <a:ea typeface="+mn-ea"/>
                      </a:rPr>
                      <a:t>    </a:t>
                    </a:r>
                    <a:r>
                      <a:rPr lang="en-US" altLang="ko-KR" sz="1200" b="1">
                        <a:latin typeface="+mn-ea"/>
                        <a:ea typeface="+mn-ea"/>
                        <a:sym typeface="Wingdings" panose="05000000000000000000" pitchFamily="2" charset="2"/>
                      </a:rPr>
                      <a:t></a:t>
                    </a:r>
                    <a:r>
                      <a:rPr lang="ko-KR" altLang="en-US" sz="1200" b="1">
                        <a:latin typeface="+mn-ea"/>
                        <a:ea typeface="+mn-ea"/>
                      </a:rPr>
                      <a:t> </a:t>
                    </a:r>
                    <a:r>
                      <a:rPr lang="ko-KR" altLang="en-US" sz="1200" b="1">
                        <a:solidFill>
                          <a:srgbClr val="0070C0"/>
                        </a:solidFill>
                        <a:latin typeface="+mn-ea"/>
                        <a:ea typeface="+mn-ea"/>
                      </a:rPr>
                      <a:t>다수의 거래 병렬 처리 가능</a:t>
                    </a:r>
                    <a:br>
                      <a:rPr lang="en-US" altLang="ko-KR" sz="1200" b="1">
                        <a:solidFill>
                          <a:srgbClr val="0070C0"/>
                        </a:solidFill>
                        <a:latin typeface="+mn-ea"/>
                        <a:ea typeface="+mn-ea"/>
                      </a:rPr>
                    </a:br>
                    <a:r>
                      <a:rPr lang="en-US" altLang="ko-KR" sz="1200" b="1">
                        <a:solidFill>
                          <a:srgbClr val="0070C0"/>
                        </a:solidFill>
                        <a:latin typeface="+mn-ea"/>
                        <a:ea typeface="+mn-ea"/>
                      </a:rPr>
                      <a:t>    </a:t>
                    </a:r>
                    <a:r>
                      <a:rPr lang="en-US" altLang="ko-KR" sz="1200" b="1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rPr>
                      <a:t></a:t>
                    </a:r>
                    <a:r>
                      <a:rPr lang="ko-KR" altLang="en-US" sz="1200" b="1">
                        <a:latin typeface="+mn-ea"/>
                        <a:ea typeface="+mn-ea"/>
                      </a:rPr>
                      <a:t> </a:t>
                    </a:r>
                    <a:r>
                      <a:rPr lang="ko-KR" altLang="en-US" sz="1200" b="1"/>
                      <a:t>처리 속도 빠름</a:t>
                    </a:r>
                    <a:endParaRPr lang="en-US" altLang="ko-KR" sz="1200" b="1">
                      <a:latin typeface="+mn-ea"/>
                      <a:ea typeface="+mn-ea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altLang="ko-KR" b="1">
                        <a:latin typeface="+mn-ea"/>
                        <a:ea typeface="+mn-ea"/>
                      </a:rPr>
                      <a:t>3. </a:t>
                    </a:r>
                    <a:r>
                      <a:rPr lang="ko-KR" altLang="en-US" b="1">
                        <a:solidFill>
                          <a:srgbClr val="0070C0"/>
                        </a:solidFill>
                      </a:rPr>
                      <a:t>프라이버시 </a:t>
                    </a:r>
                    <a:r>
                      <a:rPr lang="en-US" altLang="ko-KR" b="1">
                        <a:solidFill>
                          <a:srgbClr val="0070C0"/>
                        </a:solidFill>
                      </a:rPr>
                      <a:t>(privacy) </a:t>
                    </a:r>
                    <a:r>
                      <a:rPr lang="ko-KR" altLang="en-US" b="1">
                        <a:solidFill>
                          <a:srgbClr val="0070C0"/>
                        </a:solidFill>
                      </a:rPr>
                      <a:t>보장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altLang="ko-KR" b="1">
                        <a:latin typeface="+mn-ea"/>
                        <a:ea typeface="+mn-ea"/>
                      </a:rPr>
                      <a:t>    </a:t>
                    </a:r>
                    <a:r>
                      <a:rPr lang="en-US" altLang="ko-KR" sz="1200" b="1">
                        <a:latin typeface="+mn-ea"/>
                        <a:ea typeface="+mn-ea"/>
                        <a:sym typeface="Wingdings" panose="05000000000000000000" pitchFamily="2" charset="2"/>
                      </a:rPr>
                      <a:t> </a:t>
                    </a:r>
                    <a:r>
                      <a:rPr lang="ko-KR" altLang="en-US" sz="1200" b="1">
                        <a:solidFill>
                          <a:srgbClr val="0070C0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rPr>
                      <a:t>사용권한</a:t>
                    </a:r>
                    <a:r>
                      <a:rPr lang="ko-KR" altLang="en-US" sz="1200" b="1">
                        <a:latin typeface="+mn-ea"/>
                        <a:ea typeface="+mn-ea"/>
                        <a:sym typeface="Wingdings" panose="05000000000000000000" pitchFamily="2" charset="2"/>
                      </a:rPr>
                      <a:t> 통해 익명성 없이 </a:t>
                    </a:r>
                    <a:r>
                      <a:rPr lang="ko-KR" altLang="en-US" sz="1200" b="1">
                        <a:solidFill>
                          <a:srgbClr val="0070C0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rPr>
                      <a:t>기밀성 제공</a:t>
                    </a:r>
                    <a:endParaRPr lang="en-US" altLang="ko-KR" b="1">
                      <a:solidFill>
                        <a:srgbClr val="0070C0"/>
                      </a:solidFill>
                      <a:latin typeface="+mn-ea"/>
                      <a:ea typeface="+mn-ea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altLang="ko-KR" b="1">
                        <a:latin typeface="+mn-ea"/>
                        <a:ea typeface="+mn-ea"/>
                      </a:rPr>
                      <a:t>4. </a:t>
                    </a:r>
                    <a:r>
                      <a:rPr lang="en-US" altLang="ko-KR" b="1">
                        <a:solidFill>
                          <a:srgbClr val="0070C0"/>
                        </a:solidFill>
                        <a:latin typeface="+mn-ea"/>
                        <a:ea typeface="+mn-ea"/>
                      </a:rPr>
                      <a:t>Channel</a:t>
                    </a:r>
                    <a:r>
                      <a:rPr lang="ko-KR" altLang="en-US" b="1">
                        <a:latin typeface="+mn-ea"/>
                        <a:ea typeface="+mn-ea"/>
                      </a:rPr>
                      <a:t> 이용</a:t>
                    </a:r>
                    <a:endParaRPr lang="en-US" altLang="ko-KR" b="1">
                      <a:latin typeface="+mn-ea"/>
                      <a:ea typeface="+mn-ea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altLang="ko-KR" b="1">
                        <a:latin typeface="+mn-ea"/>
                        <a:ea typeface="+mn-ea"/>
                      </a:rPr>
                      <a:t>    </a:t>
                    </a:r>
                    <a:r>
                      <a:rPr lang="en-US" altLang="ko-KR" sz="1200" b="1">
                        <a:latin typeface="+mn-ea"/>
                        <a:ea typeface="+mn-ea"/>
                        <a:sym typeface="Wingdings" panose="05000000000000000000" pitchFamily="2" charset="2"/>
                      </a:rPr>
                      <a:t> </a:t>
                    </a:r>
                    <a:r>
                      <a:rPr lang="ko-KR" altLang="en-US" sz="1200" b="1">
                        <a:latin typeface="+mn-ea"/>
                        <a:ea typeface="+mn-ea"/>
                      </a:rPr>
                      <a:t>허가 받은 기업에게만 장부를 공개</a:t>
                    </a:r>
                    <a:endParaRPr lang="ko-KR" altLang="en-US" b="1">
                      <a:latin typeface="+mn-ea"/>
                      <a:ea typeface="+mn-ea"/>
                    </a:endParaRPr>
                  </a:p>
                </p:txBody>
              </p:sp>
            </p:grpSp>
          </p:grpSp>
          <p:grpSp>
            <p:nvGrpSpPr>
              <p:cNvPr id="336" name="그룹 335">
                <a:extLst>
                  <a:ext uri="{FF2B5EF4-FFF2-40B4-BE49-F238E27FC236}">
                    <a16:creationId xmlns:a16="http://schemas.microsoft.com/office/drawing/2014/main" id="{A4938CF4-980B-4A4E-A7AB-FDD4D6A791B1}"/>
                  </a:ext>
                </a:extLst>
              </p:cNvPr>
              <p:cNvGrpSpPr/>
              <p:nvPr/>
            </p:nvGrpSpPr>
            <p:grpSpPr>
              <a:xfrm>
                <a:off x="1494142" y="3940302"/>
                <a:ext cx="299250" cy="45719"/>
                <a:chOff x="1494142" y="3928872"/>
                <a:chExt cx="299250" cy="45719"/>
              </a:xfrm>
            </p:grpSpPr>
            <p:sp>
              <p:nvSpPr>
                <p:cNvPr id="332" name="타원 331">
                  <a:extLst>
                    <a:ext uri="{FF2B5EF4-FFF2-40B4-BE49-F238E27FC236}">
                      <a16:creationId xmlns:a16="http://schemas.microsoft.com/office/drawing/2014/main" id="{F26BC733-6024-4B72-8BCF-D03A7D45C753}"/>
                    </a:ext>
                  </a:extLst>
                </p:cNvPr>
                <p:cNvSpPr/>
                <p:nvPr/>
              </p:nvSpPr>
              <p:spPr>
                <a:xfrm>
                  <a:off x="1494142" y="3928872"/>
                  <a:ext cx="45719" cy="45719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333" name="타원 332">
                  <a:extLst>
                    <a:ext uri="{FF2B5EF4-FFF2-40B4-BE49-F238E27FC236}">
                      <a16:creationId xmlns:a16="http://schemas.microsoft.com/office/drawing/2014/main" id="{BF8C2AC5-696A-478C-85A8-E07EA470C806}"/>
                    </a:ext>
                  </a:extLst>
                </p:cNvPr>
                <p:cNvSpPr/>
                <p:nvPr/>
              </p:nvSpPr>
              <p:spPr>
                <a:xfrm>
                  <a:off x="1620908" y="3928872"/>
                  <a:ext cx="45719" cy="45719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334" name="타원 333">
                  <a:extLst>
                    <a:ext uri="{FF2B5EF4-FFF2-40B4-BE49-F238E27FC236}">
                      <a16:creationId xmlns:a16="http://schemas.microsoft.com/office/drawing/2014/main" id="{E5CC6CA4-A767-40D3-92EC-1BA9F1C9C23A}"/>
                    </a:ext>
                  </a:extLst>
                </p:cNvPr>
                <p:cNvSpPr/>
                <p:nvPr/>
              </p:nvSpPr>
              <p:spPr>
                <a:xfrm>
                  <a:off x="1747673" y="3928872"/>
                  <a:ext cx="45719" cy="45719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</p:grpSp>
          <p:grpSp>
            <p:nvGrpSpPr>
              <p:cNvPr id="337" name="그룹 336">
                <a:extLst>
                  <a:ext uri="{FF2B5EF4-FFF2-40B4-BE49-F238E27FC236}">
                    <a16:creationId xmlns:a16="http://schemas.microsoft.com/office/drawing/2014/main" id="{66CFC09E-0A0E-4A3D-9EC5-E6BFEEF7B13F}"/>
                  </a:ext>
                </a:extLst>
              </p:cNvPr>
              <p:cNvGrpSpPr/>
              <p:nvPr/>
            </p:nvGrpSpPr>
            <p:grpSpPr>
              <a:xfrm>
                <a:off x="3060558" y="3940302"/>
                <a:ext cx="299250" cy="45719"/>
                <a:chOff x="1494142" y="3928872"/>
                <a:chExt cx="299250" cy="45719"/>
              </a:xfrm>
            </p:grpSpPr>
            <p:sp>
              <p:nvSpPr>
                <p:cNvPr id="338" name="타원 337">
                  <a:extLst>
                    <a:ext uri="{FF2B5EF4-FFF2-40B4-BE49-F238E27FC236}">
                      <a16:creationId xmlns:a16="http://schemas.microsoft.com/office/drawing/2014/main" id="{ADE325C7-13A1-4E92-935E-79E376D8B0CE}"/>
                    </a:ext>
                  </a:extLst>
                </p:cNvPr>
                <p:cNvSpPr/>
                <p:nvPr/>
              </p:nvSpPr>
              <p:spPr>
                <a:xfrm>
                  <a:off x="1494142" y="3928872"/>
                  <a:ext cx="45719" cy="45719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339" name="타원 338">
                  <a:extLst>
                    <a:ext uri="{FF2B5EF4-FFF2-40B4-BE49-F238E27FC236}">
                      <a16:creationId xmlns:a16="http://schemas.microsoft.com/office/drawing/2014/main" id="{F7DDF0C2-5321-46D4-BD5D-F0F450EB0AFB}"/>
                    </a:ext>
                  </a:extLst>
                </p:cNvPr>
                <p:cNvSpPr/>
                <p:nvPr/>
              </p:nvSpPr>
              <p:spPr>
                <a:xfrm>
                  <a:off x="1620908" y="3928872"/>
                  <a:ext cx="45719" cy="45719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340" name="타원 339">
                  <a:extLst>
                    <a:ext uri="{FF2B5EF4-FFF2-40B4-BE49-F238E27FC236}">
                      <a16:creationId xmlns:a16="http://schemas.microsoft.com/office/drawing/2014/main" id="{2F387C82-EC2C-43A9-8045-C5C0513C0333}"/>
                    </a:ext>
                  </a:extLst>
                </p:cNvPr>
                <p:cNvSpPr/>
                <p:nvPr/>
              </p:nvSpPr>
              <p:spPr>
                <a:xfrm>
                  <a:off x="1747673" y="3928872"/>
                  <a:ext cx="45719" cy="45719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</p:grpSp>
        </p:grpSp>
        <p:grpSp>
          <p:nvGrpSpPr>
            <p:cNvPr id="373" name="그룹 372">
              <a:extLst>
                <a:ext uri="{FF2B5EF4-FFF2-40B4-BE49-F238E27FC236}">
                  <a16:creationId xmlns:a16="http://schemas.microsoft.com/office/drawing/2014/main" id="{ECB3451B-D34E-47F6-817A-1E3E90E43226}"/>
                </a:ext>
              </a:extLst>
            </p:cNvPr>
            <p:cNvGrpSpPr/>
            <p:nvPr/>
          </p:nvGrpSpPr>
          <p:grpSpPr>
            <a:xfrm>
              <a:off x="530283" y="5515003"/>
              <a:ext cx="1021649" cy="819595"/>
              <a:chOff x="530283" y="5515003"/>
              <a:chExt cx="1021649" cy="819595"/>
            </a:xfrm>
          </p:grpSpPr>
          <p:pic>
            <p:nvPicPr>
              <p:cNvPr id="371" name="그림 370">
                <a:extLst>
                  <a:ext uri="{FF2B5EF4-FFF2-40B4-BE49-F238E27FC236}">
                    <a16:creationId xmlns:a16="http://schemas.microsoft.com/office/drawing/2014/main" id="{F33872F8-E451-4C3F-95D6-A966D0035F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7291" y="5515003"/>
                <a:ext cx="602611" cy="602611"/>
              </a:xfrm>
              <a:prstGeom prst="rect">
                <a:avLst/>
              </a:prstGeom>
            </p:spPr>
          </p:pic>
          <p:sp>
            <p:nvSpPr>
              <p:cNvPr id="372" name="TextBox 371">
                <a:extLst>
                  <a:ext uri="{FF2B5EF4-FFF2-40B4-BE49-F238E27FC236}">
                    <a16:creationId xmlns:a16="http://schemas.microsoft.com/office/drawing/2014/main" id="{656C1985-E63D-45D9-875E-BD1743CC1F65}"/>
                  </a:ext>
                </a:extLst>
              </p:cNvPr>
              <p:cNvSpPr txBox="1"/>
              <p:nvPr/>
            </p:nvSpPr>
            <p:spPr>
              <a:xfrm>
                <a:off x="530283" y="6026821"/>
                <a:ext cx="102164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/>
                  <a:t>orderer</a:t>
                </a:r>
                <a:endParaRPr lang="ko-KR" altLang="en-US"/>
              </a:p>
            </p:txBody>
          </p:sp>
        </p:grpSp>
      </p:grp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4B656825-B7DC-4A10-9320-EAEFAA203778}"/>
              </a:ext>
            </a:extLst>
          </p:cNvPr>
          <p:cNvGrpSpPr/>
          <p:nvPr/>
        </p:nvGrpSpPr>
        <p:grpSpPr>
          <a:xfrm>
            <a:off x="304358" y="-11155"/>
            <a:ext cx="8853176" cy="6858905"/>
            <a:chOff x="328637" y="-11155"/>
            <a:chExt cx="8853176" cy="6858905"/>
          </a:xfrm>
        </p:grpSpPr>
        <p:grpSp>
          <p:nvGrpSpPr>
            <p:cNvPr id="363" name="그룹 362">
              <a:extLst>
                <a:ext uri="{FF2B5EF4-FFF2-40B4-BE49-F238E27FC236}">
                  <a16:creationId xmlns:a16="http://schemas.microsoft.com/office/drawing/2014/main" id="{6A19D66B-3EFC-452A-A253-AA178157BA4F}"/>
                </a:ext>
              </a:extLst>
            </p:cNvPr>
            <p:cNvGrpSpPr/>
            <p:nvPr/>
          </p:nvGrpSpPr>
          <p:grpSpPr>
            <a:xfrm>
              <a:off x="328637" y="-11155"/>
              <a:ext cx="8853176" cy="6858905"/>
              <a:chOff x="328637" y="-11155"/>
              <a:chExt cx="8853176" cy="6858905"/>
            </a:xfrm>
          </p:grpSpPr>
          <p:grpSp>
            <p:nvGrpSpPr>
              <p:cNvPr id="354" name="그룹 353">
                <a:extLst>
                  <a:ext uri="{FF2B5EF4-FFF2-40B4-BE49-F238E27FC236}">
                    <a16:creationId xmlns:a16="http://schemas.microsoft.com/office/drawing/2014/main" id="{F3485540-9007-4754-95B1-E1F308C61441}"/>
                  </a:ext>
                </a:extLst>
              </p:cNvPr>
              <p:cNvGrpSpPr/>
              <p:nvPr/>
            </p:nvGrpSpPr>
            <p:grpSpPr>
              <a:xfrm>
                <a:off x="1596014" y="-11155"/>
                <a:ext cx="7585799" cy="6858905"/>
                <a:chOff x="1553239" y="-41625"/>
                <a:chExt cx="7585799" cy="6858905"/>
              </a:xfrm>
            </p:grpSpPr>
            <p:grpSp>
              <p:nvGrpSpPr>
                <p:cNvPr id="343" name="그룹 342">
                  <a:extLst>
                    <a:ext uri="{FF2B5EF4-FFF2-40B4-BE49-F238E27FC236}">
                      <a16:creationId xmlns:a16="http://schemas.microsoft.com/office/drawing/2014/main" id="{CB0CD05A-9335-4D3F-92BF-FA6537C290E8}"/>
                    </a:ext>
                  </a:extLst>
                </p:cNvPr>
                <p:cNvGrpSpPr/>
                <p:nvPr/>
              </p:nvGrpSpPr>
              <p:grpSpPr>
                <a:xfrm>
                  <a:off x="1553239" y="-41625"/>
                  <a:ext cx="7585799" cy="6858905"/>
                  <a:chOff x="1625301" y="-22310"/>
                  <a:chExt cx="7585799" cy="6858905"/>
                </a:xfrm>
              </p:grpSpPr>
              <p:grpSp>
                <p:nvGrpSpPr>
                  <p:cNvPr id="328" name="그룹 327">
                    <a:extLst>
                      <a:ext uri="{FF2B5EF4-FFF2-40B4-BE49-F238E27FC236}">
                        <a16:creationId xmlns:a16="http://schemas.microsoft.com/office/drawing/2014/main" id="{7902E3AE-0957-41FA-8504-DF1E4472CD14}"/>
                      </a:ext>
                    </a:extLst>
                  </p:cNvPr>
                  <p:cNvGrpSpPr/>
                  <p:nvPr/>
                </p:nvGrpSpPr>
                <p:grpSpPr>
                  <a:xfrm>
                    <a:off x="1625301" y="-22310"/>
                    <a:ext cx="7585799" cy="6858905"/>
                    <a:chOff x="1653496" y="-26360"/>
                    <a:chExt cx="7585799" cy="6858905"/>
                  </a:xfrm>
                </p:grpSpPr>
                <p:grpSp>
                  <p:nvGrpSpPr>
                    <p:cNvPr id="322" name="그룹 321">
                      <a:extLst>
                        <a:ext uri="{FF2B5EF4-FFF2-40B4-BE49-F238E27FC236}">
                          <a16:creationId xmlns:a16="http://schemas.microsoft.com/office/drawing/2014/main" id="{419C76AB-59E5-4136-9C01-6681466061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94987" y="-26360"/>
                      <a:ext cx="4344308" cy="6858905"/>
                      <a:chOff x="-24043" y="-364006"/>
                      <a:chExt cx="5153236" cy="7600651"/>
                    </a:xfrm>
                  </p:grpSpPr>
                  <p:sp>
                    <p:nvSpPr>
                      <p:cNvPr id="308" name="직사각형 307">
                        <a:extLst>
                          <a:ext uri="{FF2B5EF4-FFF2-40B4-BE49-F238E27FC236}">
                            <a16:creationId xmlns:a16="http://schemas.microsoft.com/office/drawing/2014/main" id="{4ECC4E15-9ECB-4CFC-8ED7-2741DB9A9E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24043" y="-364006"/>
                        <a:ext cx="5153236" cy="7600651"/>
                      </a:xfrm>
                      <a:prstGeom prst="rect">
                        <a:avLst/>
                      </a:prstGeom>
                      <a:solidFill>
                        <a:schemeClr val="tx1">
                          <a:lumMod val="95000"/>
                          <a:lumOff val="5000"/>
                          <a:alpha val="80000"/>
                        </a:schemeClr>
                      </a:solidFill>
                      <a:ln>
                        <a:solidFill>
                          <a:schemeClr val="bg1">
                            <a:lumMod val="9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>
                            <a:latin typeface="+mn-ea"/>
                          </a:rPr>
                          <a:t>00000.</a:t>
                        </a:r>
                        <a:endParaRPr lang="ko-KR" altLang="en-US">
                          <a:latin typeface="+mn-ea"/>
                        </a:endParaRPr>
                      </a:p>
                    </p:txBody>
                  </p:sp>
                  <p:grpSp>
                    <p:nvGrpSpPr>
                      <p:cNvPr id="321" name="그룹 320">
                        <a:extLst>
                          <a:ext uri="{FF2B5EF4-FFF2-40B4-BE49-F238E27FC236}">
                            <a16:creationId xmlns:a16="http://schemas.microsoft.com/office/drawing/2014/main" id="{5EEF765E-708C-4CDD-8F63-72750983C91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307" y="1124772"/>
                        <a:ext cx="4875003" cy="5514681"/>
                        <a:chOff x="3885601" y="751559"/>
                        <a:chExt cx="4875002" cy="5514681"/>
                      </a:xfrm>
                    </p:grpSpPr>
                    <p:sp>
                      <p:nvSpPr>
                        <p:cNvPr id="281" name="TextBox 280">
                          <a:extLst>
                            <a:ext uri="{FF2B5EF4-FFF2-40B4-BE49-F238E27FC236}">
                              <a16:creationId xmlns:a16="http://schemas.microsoft.com/office/drawing/2014/main" id="{DCA1D6AA-3827-48BE-825B-1CCB7D2AF84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036988" y="3323372"/>
                          <a:ext cx="2300859" cy="3069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120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</a:rPr>
                            <a:t>Serial </a:t>
                          </a:r>
                          <a:r>
                            <a:rPr lang="ko-KR" altLang="en-US" sz="120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</a:rPr>
                            <a:t>통신</a:t>
                          </a:r>
                        </a:p>
                      </p:txBody>
                    </p:sp>
                    <p:grpSp>
                      <p:nvGrpSpPr>
                        <p:cNvPr id="320" name="그룹 319">
                          <a:extLst>
                            <a:ext uri="{FF2B5EF4-FFF2-40B4-BE49-F238E27FC236}">
                              <a16:creationId xmlns:a16="http://schemas.microsoft.com/office/drawing/2014/main" id="{D1CB802F-176C-41B8-9F84-AD4B5345123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885601" y="751559"/>
                          <a:ext cx="4875002" cy="5514681"/>
                          <a:chOff x="-444483" y="880353"/>
                          <a:chExt cx="4975521" cy="5514681"/>
                        </a:xfrm>
                      </p:grpSpPr>
                      <p:grpSp>
                        <p:nvGrpSpPr>
                          <p:cNvPr id="315" name="그룹 314">
                            <a:extLst>
                              <a:ext uri="{FF2B5EF4-FFF2-40B4-BE49-F238E27FC236}">
                                <a16:creationId xmlns:a16="http://schemas.microsoft.com/office/drawing/2014/main" id="{D112510D-CD49-4311-BD04-8D9EAF7D632E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-20689" y="880353"/>
                            <a:ext cx="4291051" cy="5514681"/>
                            <a:chOff x="-20689" y="880353"/>
                            <a:chExt cx="4291051" cy="5514681"/>
                          </a:xfrm>
                        </p:grpSpPr>
                        <p:grpSp>
                          <p:nvGrpSpPr>
                            <p:cNvPr id="282" name="그룹 281">
                              <a:extLst>
                                <a:ext uri="{FF2B5EF4-FFF2-40B4-BE49-F238E27FC236}">
                                  <a16:creationId xmlns:a16="http://schemas.microsoft.com/office/drawing/2014/main" id="{9A85BFD2-24A8-4444-8F69-2C84F3CC14A0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-20689" y="1204323"/>
                              <a:ext cx="4291051" cy="5190711"/>
                              <a:chOff x="2902408" y="2406774"/>
                              <a:chExt cx="4772844" cy="4401518"/>
                            </a:xfrm>
                          </p:grpSpPr>
                          <p:grpSp>
                            <p:nvGrpSpPr>
                              <p:cNvPr id="284" name="그룹 283">
                                <a:extLst>
                                  <a:ext uri="{FF2B5EF4-FFF2-40B4-BE49-F238E27FC236}">
                                    <a16:creationId xmlns:a16="http://schemas.microsoft.com/office/drawing/2014/main" id="{3575F724-3406-4B3D-B39B-A229F7955B92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2902408" y="2406774"/>
                                <a:ext cx="4772844" cy="4401518"/>
                                <a:chOff x="508000" y="2537679"/>
                                <a:chExt cx="4772844" cy="4401518"/>
                              </a:xfrm>
                            </p:grpSpPr>
                            <p:grpSp>
                              <p:nvGrpSpPr>
                                <p:cNvPr id="286" name="그룹 285">
                                  <a:extLst>
                                    <a:ext uri="{FF2B5EF4-FFF2-40B4-BE49-F238E27FC236}">
                                      <a16:creationId xmlns:a16="http://schemas.microsoft.com/office/drawing/2014/main" id="{27E955B3-7473-4D04-A8D5-59E364BE0D42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508000" y="2537679"/>
                                  <a:ext cx="4772844" cy="3947014"/>
                                  <a:chOff x="508000" y="2537679"/>
                                  <a:chExt cx="4772844" cy="3947014"/>
                                </a:xfrm>
                              </p:grpSpPr>
                              <p:grpSp>
                                <p:nvGrpSpPr>
                                  <p:cNvPr id="288" name="그룹 287">
                                    <a:extLst>
                                      <a:ext uri="{FF2B5EF4-FFF2-40B4-BE49-F238E27FC236}">
                                        <a16:creationId xmlns:a16="http://schemas.microsoft.com/office/drawing/2014/main" id="{065E04DE-1AA4-474B-9A95-4D85762D38DC}"/>
                                      </a:ext>
                                    </a:extLst>
                                  </p:cNvPr>
                                  <p:cNvGrpSpPr/>
                                  <p:nvPr/>
                                </p:nvGrpSpPr>
                                <p:grpSpPr>
                                  <a:xfrm>
                                    <a:off x="508000" y="2537679"/>
                                    <a:ext cx="4772844" cy="2450340"/>
                                    <a:chOff x="508000" y="2537679"/>
                                    <a:chExt cx="4772844" cy="2450340"/>
                                  </a:xfrm>
                                </p:grpSpPr>
                                <p:grpSp>
                                  <p:nvGrpSpPr>
                                    <p:cNvPr id="290" name="그룹 289">
                                      <a:extLst>
                                        <a:ext uri="{FF2B5EF4-FFF2-40B4-BE49-F238E27FC236}">
                                          <a16:creationId xmlns:a16="http://schemas.microsoft.com/office/drawing/2014/main" id="{A239C926-37FB-4AC7-A009-C4FC05A349C1}"/>
                                        </a:ext>
                                      </a:extLst>
                                    </p:cNvPr>
                                    <p:cNvGrpSpPr/>
                                    <p:nvPr/>
                                  </p:nvGrpSpPr>
                                  <p:grpSpPr>
                                    <a:xfrm>
                                      <a:off x="1050062" y="2537679"/>
                                      <a:ext cx="3201288" cy="2171428"/>
                                      <a:chOff x="3606373" y="1858642"/>
                                      <a:chExt cx="3201288" cy="2171428"/>
                                    </a:xfrm>
                                  </p:grpSpPr>
                                  <p:pic>
                                    <p:nvPicPr>
                                      <p:cNvPr id="304" name="그림 303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F0C9A837-1CEB-4199-9DEE-720828001D60}"/>
                                          </a:ext>
                                        </a:extLst>
                                      </p:cNvPr>
                                      <p:cNvPicPr>
                                        <a:picLocks noChangeAspect="1"/>
                                      </p:cNvPicPr>
                                      <p:nvPr/>
                                    </p:nvPicPr>
                                    <p:blipFill>
                                      <a:blip r:embed="rId9">
                                        <a:extLst>
                                          <a:ext uri="{BEBA8EAE-BF5A-486C-A8C5-ECC9F3942E4B}">
                                            <a14:imgProps xmlns:a14="http://schemas.microsoft.com/office/drawing/2010/main">
                                              <a14:imgLayer r:embed="rId10">
                                                <a14:imgEffect>
                                                  <a14:backgroundRemoval t="5911" b="95567" l="2349" r="95638">
                                                    <a14:foregroundMark x1="18121" y1="50739" x2="4698" y2="69458"/>
                                                    <a14:foregroundMark x1="4698" y1="69458" x2="4362" y2="92118"/>
                                                    <a14:foregroundMark x1="4362" y1="92118" x2="26846" y2="92611"/>
                                                    <a14:foregroundMark x1="26846" y1="92611" x2="46309" y2="89655"/>
                                                    <a14:foregroundMark x1="46309" y1="89655" x2="62752" y2="79310"/>
                                                    <a14:foregroundMark x1="62752" y1="79310" x2="80537" y2="92611"/>
                                                    <a14:foregroundMark x1="80537" y1="92611" x2="94631" y2="77833"/>
                                                    <a14:foregroundMark x1="94631" y1="77833" x2="90604" y2="14286"/>
                                                    <a14:foregroundMark x1="89262" y1="52217" x2="81544" y2="83251"/>
                                                    <a14:foregroundMark x1="90940" y1="50246" x2="94631" y2="42365"/>
                                                    <a14:foregroundMark x1="88255" y1="22660" x2="88255" y2="46798"/>
                                                    <a14:foregroundMark x1="88255" y1="46798" x2="91946" y2="39901"/>
                                                    <a14:foregroundMark x1="88591" y1="12315" x2="94631" y2="26108"/>
                                                    <a14:foregroundMark x1="90940" y1="10837" x2="86577" y2="26601"/>
                                                    <a14:foregroundMark x1="92617" y1="9852" x2="95638" y2="14286"/>
                                                    <a14:foregroundMark x1="92953" y1="10837" x2="92617" y2="15764"/>
                                                    <a14:foregroundMark x1="13423" y1="9360" x2="35235" y2="8374"/>
                                                    <a14:foregroundMark x1="35235" y1="8374" x2="37584" y2="8374"/>
                                                    <a14:foregroundMark x1="12416" y1="8867" x2="2349" y2="27094"/>
                                                    <a14:foregroundMark x1="2349" y1="27094" x2="4027" y2="36946"/>
                                                    <a14:foregroundMark x1="7383" y1="12808" x2="6376" y2="11823"/>
                                                    <a14:foregroundMark x1="66443" y1="10345" x2="66443" y2="7389"/>
                                                    <a14:foregroundMark x1="70805" y1="7882" x2="70805" y2="7389"/>
                                                    <a14:foregroundMark x1="70805" y1="8867" x2="70805" y2="8867"/>
                                                    <a14:foregroundMark x1="6040" y1="7882" x2="6711" y2="15764"/>
                                                    <a14:foregroundMark x1="85235" y1="40394" x2="87248" y2="54187"/>
                                                    <a14:foregroundMark x1="81544" y1="69458" x2="80201" y2="80296"/>
                                                    <a14:foregroundMark x1="69463" y1="85222" x2="66779" y2="89163"/>
                                                    <a14:foregroundMark x1="86242" y1="90148" x2="93624" y2="88670"/>
                                                    <a14:foregroundMark x1="92953" y1="92118" x2="82550" y2="91626"/>
                                                    <a14:foregroundMark x1="62416" y1="96059" x2="62416" y2="87685"/>
                                                    <a14:foregroundMark x1="60403" y1="79310" x2="61074" y2="73892"/>
                                                    <a14:foregroundMark x1="19799" y1="40394" x2="23490" y2="44335"/>
                                                    <a14:foregroundMark x1="18792" y1="40887" x2="16443" y2="41872"/>
                                                    <a14:foregroundMark x1="21812" y1="52217" x2="21141" y2="57635"/>
                                                    <a14:foregroundMark x1="30537" y1="80788" x2="40604" y2="92611"/>
                                                    <a14:foregroundMark x1="39933" y1="84236" x2="43960" y2="83251"/>
                                                    <a14:foregroundMark x1="61409" y1="95567" x2="60067" y2="95567"/>
                                                    <a14:foregroundMark x1="24497" y1="5911" x2="60738" y2="7389"/>
                                                    <a14:foregroundMark x1="25168" y1="33990" x2="16107" y2="35468"/>
                                                    <a14:foregroundMark x1="24161" y1="43350" x2="25168" y2="47783"/>
                                                    <a14:foregroundMark x1="20134" y1="36946" x2="17450" y2="39409"/>
                                                    <a14:foregroundMark x1="18121" y1="33005" x2="15436" y2="51232"/>
                                                    <a14:foregroundMark x1="24497" y1="46305" x2="21477" y2="45813"/>
                                                    <a14:foregroundMark x1="23490" y1="44335" x2="15101" y2="46798"/>
                                                    <a14:foregroundMark x1="18121" y1="37438" x2="16779" y2="32512"/>
                                                    <a14:foregroundMark x1="21477" y1="38916" x2="20470" y2="57635"/>
                                                    <a14:foregroundMark x1="24832" y1="49754" x2="24832" y2="49754"/>
                                                    <a14:foregroundMark x1="25839" y1="50739" x2="25839" y2="50739"/>
                                                    <a14:foregroundMark x1="24832" y1="45813" x2="24832" y2="45813"/>
                                                    <a14:foregroundMark x1="25503" y1="45320" x2="25503" y2="45320"/>
                                                    <a14:foregroundMark x1="24497" y1="41379" x2="24497" y2="41379"/>
                                                    <a14:foregroundMark x1="14765" y1="39409" x2="14765" y2="39409"/>
                                                    <a14:foregroundMark x1="15436" y1="38916" x2="15436" y2="38916"/>
                                                    <a14:foregroundMark x1="14765" y1="41872" x2="14765" y2="41872"/>
                                                    <a14:foregroundMark x1="17785" y1="55665" x2="17785" y2="55665"/>
                                                    <a14:foregroundMark x1="59732" y1="86700" x2="59732" y2="90640"/>
                                                    <a14:foregroundMark x1="50000" y1="8867" x2="42953" y2="8867"/>
                                                    <a14:foregroundMark x1="88255" y1="73892" x2="87248" y2="79803"/>
                                                  </a14:backgroundRemoval>
                                                </a14:imgEffect>
                                              </a14:imgLayer>
                                            </a14:imgProps>
                                          </a:ext>
                                        </a:extLst>
                                      </a:blip>
                                      <a:stretch>
                                        <a:fillRect/>
                                      </a:stretch>
                                    </p:blipFill>
                                    <p:spPr>
                                      <a:xfrm>
                                        <a:off x="3969211" y="1858642"/>
                                        <a:ext cx="2838450" cy="1933575"/>
                                      </a:xfrm>
                                      <a:prstGeom prst="rect">
                                        <a:avLst/>
                                      </a:prstGeom>
                                      <a:ln>
                                        <a:noFill/>
                                      </a:ln>
                                    </p:spPr>
                                  </p:pic>
                                  <p:sp>
                                    <p:nvSpPr>
                                      <p:cNvPr id="305" name="TextBox 304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EC3E8838-F8A9-401F-B59B-6A5773C4B0F9}"/>
                                          </a:ext>
                                        </a:extLst>
                                      </p:cNvPr>
                                      <p:cNvSpPr txBox="1"/>
                                      <p:nvPr/>
                                    </p:nvSpPr>
                                    <p:spPr>
                                      <a:xfrm>
                                        <a:off x="3606373" y="3769784"/>
                                        <a:ext cx="2027594" cy="260286"/>
                                      </a:xfrm>
                                      <a:prstGeom prst="rect">
                                        <a:avLst/>
                                      </a:prstGeom>
                                      <a:noFill/>
                                      <a:ln>
                                        <a:noFill/>
                                      </a:ln>
                                    </p:spPr>
                                    <p:txBody>
                                      <a:bodyPr wrap="square" rtlCol="0">
                                        <a:spAutoFit/>
                                      </a:bodyPr>
                                      <a:lstStyle/>
                                      <a:p>
                                        <a:pPr algn="ctr"/>
                                        <a:r>
                                          <a:rPr lang="en-US" altLang="ko-KR" sz="1200">
                                            <a:solidFill>
                                              <a:schemeClr val="bg1"/>
                                            </a:solidFill>
                                            <a:latin typeface="+mn-ea"/>
                                            <a:ea typeface="+mn-ea"/>
                                          </a:rPr>
                                          <a:t>Raspberry Pi 4</a:t>
                                        </a:r>
                                        <a:endParaRPr lang="ko-KR" altLang="en-US" sz="1200">
                                          <a:solidFill>
                                            <a:schemeClr val="bg1"/>
                                          </a:solidFill>
                                          <a:latin typeface="+mn-ea"/>
                                          <a:ea typeface="+mn-ea"/>
                                        </a:endParaRPr>
                                      </a:p>
                                    </p:txBody>
                                  </p:sp>
                                </p:grpSp>
                                <p:grpSp>
                                  <p:nvGrpSpPr>
                                    <p:cNvPr id="291" name="그룹 290">
                                      <a:extLst>
                                        <a:ext uri="{FF2B5EF4-FFF2-40B4-BE49-F238E27FC236}">
                                          <a16:creationId xmlns:a16="http://schemas.microsoft.com/office/drawing/2014/main" id="{252984D0-B6C5-43C2-9069-C918D598E856}"/>
                                        </a:ext>
                                      </a:extLst>
                                    </p:cNvPr>
                                    <p:cNvGrpSpPr/>
                                    <p:nvPr/>
                                  </p:nvGrpSpPr>
                                  <p:grpSpPr>
                                    <a:xfrm>
                                      <a:off x="508000" y="4362451"/>
                                      <a:ext cx="4772844" cy="625568"/>
                                      <a:chOff x="508000" y="4362451"/>
                                      <a:chExt cx="4772844" cy="625568"/>
                                    </a:xfrm>
                                  </p:grpSpPr>
                                  <p:sp>
                                    <p:nvSpPr>
                                      <p:cNvPr id="292" name="화살표: 아래쪽 291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6CB59340-0A52-463E-8C4D-623DC6F3BE73}"/>
                                          </a:ext>
                                        </a:extLst>
                                      </p:cNvPr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2787339" y="4362451"/>
                                        <a:ext cx="141402" cy="438650"/>
                                      </a:xfrm>
                                      <a:prstGeom prst="downArrow">
                                        <a:avLst/>
                                      </a:prstGeom>
                                      <a:solidFill>
                                        <a:srgbClr val="0070C0"/>
                                      </a:solidFill>
                                      <a:ln>
                                        <a:solidFill>
                                          <a:srgbClr val="0070C0"/>
                                        </a:solidFill>
                                      </a:ln>
                                    </p:spPr>
                                    <p:style>
                                      <a:lnRef idx="2">
                                        <a:schemeClr val="accent1">
                                          <a:shade val="50000"/>
                                        </a:schemeClr>
                                      </a:lnRef>
                                      <a:fillRef idx="1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lt1"/>
                                      </a:fontRef>
                                    </p:style>
                                    <p:txBody>
                                      <a:bodyPr rtlCol="0" anchor="ctr"/>
                                      <a:lstStyle/>
                                      <a:p>
                                        <a:pPr algn="ctr"/>
                                        <a:endParaRPr lang="ko-KR" altLang="en-US">
                                          <a:latin typeface="+mn-ea"/>
                                        </a:endParaRPr>
                                      </a:p>
                                    </p:txBody>
                                  </p:sp>
                                  <p:grpSp>
                                    <p:nvGrpSpPr>
                                      <p:cNvPr id="293" name="그룹 292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F73CDA22-E476-44AF-9419-3EBF0658A2B0}"/>
                                          </a:ext>
                                        </a:extLst>
                                      </p:cNvPr>
                                      <p:cNvGrpSpPr/>
                                      <p:nvPr/>
                                    </p:nvGrpSpPr>
                                    <p:grpSpPr>
                                      <a:xfrm>
                                        <a:off x="508000" y="4596800"/>
                                        <a:ext cx="4772844" cy="391219"/>
                                        <a:chOff x="508000" y="4596800"/>
                                        <a:chExt cx="4772844" cy="391219"/>
                                      </a:xfrm>
                                    </p:grpSpPr>
                                    <p:sp>
                                      <p:nvSpPr>
                                        <p:cNvPr id="294" name="빼기 기호 293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44BFC777-AEA5-45F3-84F6-D89375EFA0CF}"/>
                                            </a:ext>
                                          </a:extLst>
                                        </p:cNvPr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508000" y="4596800"/>
                                          <a:ext cx="4772844" cy="276999"/>
                                        </a:xfrm>
                                        <a:prstGeom prst="mathMinus">
                                          <a:avLst/>
                                        </a:prstGeom>
                                        <a:solidFill>
                                          <a:srgbClr val="0070C0"/>
                                        </a:solidFill>
                                        <a:ln>
                                          <a:solidFill>
                                            <a:srgbClr val="0070C0"/>
                                          </a:solidFill>
                                        </a:ln>
                                      </p:spPr>
                                      <p:style>
                                        <a:lnRef idx="2">
                                          <a:schemeClr val="accent1">
                                            <a:shade val="50000"/>
                                          </a:schemeClr>
                                        </a:lnRef>
                                        <a:fillRef idx="1">
                                          <a:schemeClr val="accent1"/>
                                        </a:fillRef>
                                        <a:effectRef idx="0">
                                          <a:schemeClr val="accent1"/>
                                        </a:effectRef>
                                        <a:fontRef idx="minor">
                                          <a:schemeClr val="lt1"/>
                                        </a:fontRef>
                                      </p:style>
                                      <p:txBody>
                                        <a:bodyPr rtlCol="0" anchor="ctr"/>
                                        <a:lstStyle/>
                                        <a:p>
                                          <a:pPr algn="ctr"/>
                                          <a:endParaRPr lang="ko-KR" altLang="en-US">
                                            <a:latin typeface="+mn-ea"/>
                                          </a:endParaRPr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303" name="화살표: 아래쪽 302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A33CEEFC-8B1A-42FF-AF03-5B6144E3628E}"/>
                                            </a:ext>
                                          </a:extLst>
                                        </p:cNvPr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1097733" y="4711020"/>
                                          <a:ext cx="141402" cy="276999"/>
                                        </a:xfrm>
                                        <a:prstGeom prst="downArrow">
                                          <a:avLst/>
                                        </a:prstGeom>
                                        <a:solidFill>
                                          <a:srgbClr val="0070C0"/>
                                        </a:solidFill>
                                        <a:ln>
                                          <a:solidFill>
                                            <a:srgbClr val="0070C0"/>
                                          </a:solidFill>
                                        </a:ln>
                                      </p:spPr>
                                      <p:style>
                                        <a:lnRef idx="2">
                                          <a:schemeClr val="accent1">
                                            <a:shade val="50000"/>
                                          </a:schemeClr>
                                        </a:lnRef>
                                        <a:fillRef idx="1">
                                          <a:schemeClr val="accent1"/>
                                        </a:fillRef>
                                        <a:effectRef idx="0">
                                          <a:schemeClr val="accent1"/>
                                        </a:effectRef>
                                        <a:fontRef idx="minor">
                                          <a:schemeClr val="lt1"/>
                                        </a:fontRef>
                                      </p:style>
                                      <p:txBody>
                                        <a:bodyPr rtlCol="0" anchor="ctr"/>
                                        <a:lstStyle/>
                                        <a:p>
                                          <a:pPr algn="ctr"/>
                                          <a:endParaRPr lang="ko-KR" altLang="en-US">
                                            <a:latin typeface="+mn-ea"/>
                                          </a:endParaRPr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301" name="화살표: 아래쪽 300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198276D2-1224-4D32-8D47-88CD6AB34ED9}"/>
                                            </a:ext>
                                          </a:extLst>
                                        </p:cNvPr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2791559" y="4711020"/>
                                          <a:ext cx="141402" cy="276999"/>
                                        </a:xfrm>
                                        <a:prstGeom prst="downArrow">
                                          <a:avLst/>
                                        </a:prstGeom>
                                        <a:solidFill>
                                          <a:srgbClr val="0070C0"/>
                                        </a:solidFill>
                                        <a:ln>
                                          <a:solidFill>
                                            <a:srgbClr val="0070C0"/>
                                          </a:solidFill>
                                        </a:ln>
                                      </p:spPr>
                                      <p:style>
                                        <a:lnRef idx="2">
                                          <a:schemeClr val="accent1">
                                            <a:shade val="50000"/>
                                          </a:schemeClr>
                                        </a:lnRef>
                                        <a:fillRef idx="1">
                                          <a:schemeClr val="accent1"/>
                                        </a:fillRef>
                                        <a:effectRef idx="0">
                                          <a:schemeClr val="accent1"/>
                                        </a:effectRef>
                                        <a:fontRef idx="minor">
                                          <a:schemeClr val="lt1"/>
                                        </a:fontRef>
                                      </p:style>
                                      <p:txBody>
                                        <a:bodyPr rtlCol="0" anchor="ctr"/>
                                        <a:lstStyle/>
                                        <a:p>
                                          <a:pPr algn="ctr"/>
                                          <a:endParaRPr lang="ko-KR" altLang="en-US">
                                            <a:latin typeface="+mn-ea"/>
                                          </a:endParaRPr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299" name="화살표: 아래쪽 298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D6460F72-210C-4148-9CE4-3AE0410DBE37}"/>
                                            </a:ext>
                                          </a:extLst>
                                        </p:cNvPr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4538929" y="4711020"/>
                                          <a:ext cx="141402" cy="276999"/>
                                        </a:xfrm>
                                        <a:prstGeom prst="downArrow">
                                          <a:avLst/>
                                        </a:prstGeom>
                                        <a:solidFill>
                                          <a:srgbClr val="0070C0"/>
                                        </a:solidFill>
                                        <a:ln>
                                          <a:solidFill>
                                            <a:srgbClr val="0070C0"/>
                                          </a:solidFill>
                                        </a:ln>
                                      </p:spPr>
                                      <p:style>
                                        <a:lnRef idx="2">
                                          <a:schemeClr val="accent1">
                                            <a:shade val="50000"/>
                                          </a:schemeClr>
                                        </a:lnRef>
                                        <a:fillRef idx="1">
                                          <a:schemeClr val="accent1"/>
                                        </a:fillRef>
                                        <a:effectRef idx="0">
                                          <a:schemeClr val="accent1"/>
                                        </a:effectRef>
                                        <a:fontRef idx="minor">
                                          <a:schemeClr val="lt1"/>
                                        </a:fontRef>
                                      </p:style>
                                      <p:txBody>
                                        <a:bodyPr rtlCol="0" anchor="ctr"/>
                                        <a:lstStyle/>
                                        <a:p>
                                          <a:pPr algn="ctr"/>
                                          <a:endParaRPr lang="ko-KR" altLang="en-US">
                                            <a:latin typeface="+mn-ea"/>
                                          </a:endParaRPr>
                                        </a:p>
                                      </p:txBody>
                                    </p:sp>
                                  </p:grpSp>
                                </p:grpSp>
                              </p:grpSp>
                              <p:sp>
                                <p:nvSpPr>
                                  <p:cNvPr id="289" name="TextBox 288">
                                    <a:extLst>
                                      <a:ext uri="{FF2B5EF4-FFF2-40B4-BE49-F238E27FC236}">
                                        <a16:creationId xmlns:a16="http://schemas.microsoft.com/office/drawing/2014/main" id="{D05E1DA7-AAAA-49B8-9F24-A86B206FFC33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3270920" y="6050884"/>
                                    <a:ext cx="1409412" cy="433809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noFill/>
                                  </a:ln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pPr algn="ctr"/>
                                    <a:r>
                                      <a:rPr lang="en-US" altLang="ko-KR" sz="1200">
                                        <a:solidFill>
                                          <a:schemeClr val="bg1"/>
                                        </a:solidFill>
                                        <a:latin typeface="+mn-ea"/>
                                        <a:ea typeface="+mn-ea"/>
                                      </a:rPr>
                                      <a:t>CO2 sensor </a:t>
                                    </a:r>
                                  </a:p>
                                  <a:p>
                                    <a:pPr algn="ctr"/>
                                    <a:r>
                                      <a:rPr lang="en-US" altLang="ko-KR" sz="1200">
                                        <a:solidFill>
                                          <a:schemeClr val="bg1"/>
                                        </a:solidFill>
                                        <a:latin typeface="+mn-ea"/>
                                        <a:ea typeface="+mn-ea"/>
                                      </a:rPr>
                                      <a:t>(MQ135)</a:t>
                                    </a:r>
                                    <a:endParaRPr lang="ko-KR" altLang="en-US" sz="1200">
                                      <a:solidFill>
                                        <a:schemeClr val="bg1"/>
                                      </a:solidFill>
                                      <a:latin typeface="+mn-ea"/>
                                      <a:ea typeface="+mn-ea"/>
                                    </a:endParaRPr>
                                  </a:p>
                                </p:txBody>
                              </p:sp>
                            </p:grpSp>
                            <p:sp>
                              <p:nvSpPr>
                                <p:cNvPr id="287" name="TextBox 286">
                                  <a:extLst>
                                    <a:ext uri="{FF2B5EF4-FFF2-40B4-BE49-F238E27FC236}">
                                      <a16:creationId xmlns:a16="http://schemas.microsoft.com/office/drawing/2014/main" id="{AFC0DBC0-5B88-48AD-9777-F93D4764775B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1368143" y="6621071"/>
                                  <a:ext cx="3178511" cy="318126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pPr algn="ctr"/>
                                  <a:r>
                                    <a:rPr lang="en-US" altLang="ko-KR" sz="1600" b="1">
                                      <a:solidFill>
                                        <a:schemeClr val="bg1"/>
                                      </a:solidFill>
                                      <a:latin typeface="+mn-ea"/>
                                      <a:ea typeface="+mn-ea"/>
                                    </a:rPr>
                                    <a:t>Enrolled Sensors</a:t>
                                  </a:r>
                                  <a:endParaRPr lang="ko-KR" altLang="en-US" sz="1600" b="1">
                                    <a:solidFill>
                                      <a:schemeClr val="bg1"/>
                                    </a:solidFill>
                                    <a:latin typeface="+mn-ea"/>
                                    <a:ea typeface="+mn-ea"/>
                                  </a:endParaRPr>
                                </a:p>
                              </p:txBody>
                            </p:sp>
                          </p:grpSp>
                          <p:sp>
                            <p:nvSpPr>
                              <p:cNvPr id="285" name="TextBox 284">
                                <a:extLst>
                                  <a:ext uri="{FF2B5EF4-FFF2-40B4-BE49-F238E27FC236}">
                                    <a16:creationId xmlns:a16="http://schemas.microsoft.com/office/drawing/2014/main" id="{C6AB50DC-3E49-45B1-BD2D-13444C180761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3633542" y="6006670"/>
                                <a:ext cx="2054210" cy="26028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pPr algn="ctr"/>
                                <a:r>
                                  <a:rPr lang="en-US" altLang="ko-KR" sz="1200">
                                    <a:solidFill>
                                      <a:schemeClr val="bg1"/>
                                    </a:solidFill>
                                    <a:latin typeface="+mn-ea"/>
                                    <a:ea typeface="+mn-ea"/>
                                  </a:rPr>
                                  <a:t>Arduino Uno</a:t>
                                </a:r>
                                <a:endParaRPr lang="ko-KR" altLang="en-US" sz="1200">
                                  <a:solidFill>
                                    <a:schemeClr val="bg1"/>
                                  </a:solidFill>
                                  <a:latin typeface="+mn-ea"/>
                                  <a:ea typeface="+mn-ea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283" name="TextBox 282">
                              <a:extLst>
                                <a:ext uri="{FF2B5EF4-FFF2-40B4-BE49-F238E27FC236}">
                                  <a16:creationId xmlns:a16="http://schemas.microsoft.com/office/drawing/2014/main" id="{176C212F-3B27-48F6-80DA-4F30A80329DA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1161572" y="880353"/>
                              <a:ext cx="1678647" cy="37516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pPr algn="ctr"/>
                              <a:r>
                                <a:rPr lang="en-US" altLang="ko-KR" sz="1600" b="1">
                                  <a:solidFill>
                                    <a:schemeClr val="bg1"/>
                                  </a:solidFill>
                                  <a:latin typeface="+mn-ea"/>
                                  <a:ea typeface="+mn-ea"/>
                                </a:rPr>
                                <a:t>Edge node</a:t>
                              </a:r>
                              <a:endParaRPr lang="ko-KR" altLang="en-US" sz="1600" b="1">
                                <a:solidFill>
                                  <a:schemeClr val="bg1"/>
                                </a:solidFill>
                                <a:latin typeface="+mn-ea"/>
                                <a:ea typeface="+mn-ea"/>
                              </a:endParaRPr>
                            </a:p>
                          </p:txBody>
                        </p:sp>
                      </p:grpSp>
                      <p:pic>
                        <p:nvPicPr>
                          <p:cNvPr id="312" name="그림 311">
                            <a:extLst>
                              <a:ext uri="{FF2B5EF4-FFF2-40B4-BE49-F238E27FC236}">
                                <a16:creationId xmlns:a16="http://schemas.microsoft.com/office/drawing/2014/main" id="{18676025-C83D-4D4D-A909-3D1DEEEA87E0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2">
                                    <a14:imgEffect>
                                      <a14:backgroundRemoval t="6760" b="94872" l="6522" r="92271">
                                        <a14:foregroundMark x1="14010" y1="23077" x2="14010" y2="23077"/>
                                        <a14:foregroundMark x1="15217" y1="20047" x2="24879" y2="28671"/>
                                        <a14:foregroundMark x1="8454" y1="17949" x2="6763" y2="28438"/>
                                        <a14:foregroundMark x1="15459" y1="16084" x2="15459" y2="16084"/>
                                        <a14:foregroundMark x1="14976" y1="14452" x2="14010" y2="10256"/>
                                        <a14:foregroundMark x1="15942" y1="7459" x2="48068" y2="7459"/>
                                        <a14:foregroundMark x1="48068" y1="7459" x2="80435" y2="7226"/>
                                        <a14:foregroundMark x1="80435" y1="7226" x2="88889" y2="7692"/>
                                        <a14:foregroundMark x1="91546" y1="24009" x2="92512" y2="59907"/>
                                        <a14:foregroundMark x1="62319" y1="22145" x2="50966" y2="23077"/>
                                        <a14:foregroundMark x1="50725" y1="20280" x2="48792" y2="19347"/>
                                        <a14:foregroundMark x1="38647" y1="52214" x2="30918" y2="58042"/>
                                        <a14:foregroundMark x1="29469" y1="63636" x2="28261" y2="65734"/>
                                        <a14:foregroundMark x1="41787" y1="55711" x2="42754" y2="56410"/>
                                        <a14:foregroundMark x1="63043" y1="83450" x2="71739" y2="87879"/>
                                        <a14:foregroundMark x1="66908" y1="82517" x2="59179" y2="90443"/>
                                        <a14:foregroundMark x1="61111" y1="82984" x2="58454" y2="89044"/>
                                        <a14:foregroundMark x1="60145" y1="87646" x2="60628" y2="94872"/>
                                        <a14:foregroundMark x1="53623" y1="19347" x2="65459" y2="23077"/>
                                        <a14:foregroundMark x1="64010" y1="20979" x2="61353" y2="18182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808452" y="4025777"/>
                            <a:ext cx="1722586" cy="184019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</p:spPr>
                      </p:pic>
                      <p:pic>
                        <p:nvPicPr>
                          <p:cNvPr id="313" name="그림 312">
                            <a:extLst>
                              <a:ext uri="{FF2B5EF4-FFF2-40B4-BE49-F238E27FC236}">
                                <a16:creationId xmlns:a16="http://schemas.microsoft.com/office/drawing/2014/main" id="{EE524516-4234-4BE4-820E-1EBABB48EA8F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2">
                                    <a14:imgEffect>
                                      <a14:backgroundRemoval t="6760" b="94872" l="6522" r="92271">
                                        <a14:foregroundMark x1="14010" y1="23077" x2="14010" y2="23077"/>
                                        <a14:foregroundMark x1="15217" y1="20047" x2="24879" y2="28671"/>
                                        <a14:foregroundMark x1="8454" y1="17949" x2="6763" y2="28438"/>
                                        <a14:foregroundMark x1="15459" y1="16084" x2="15459" y2="16084"/>
                                        <a14:foregroundMark x1="14976" y1="14452" x2="14010" y2="10256"/>
                                        <a14:foregroundMark x1="15942" y1="7459" x2="48068" y2="7459"/>
                                        <a14:foregroundMark x1="48068" y1="7459" x2="80435" y2="7226"/>
                                        <a14:foregroundMark x1="80435" y1="7226" x2="88889" y2="7692"/>
                                        <a14:foregroundMark x1="91546" y1="24009" x2="92512" y2="59907"/>
                                        <a14:foregroundMark x1="62319" y1="22145" x2="50966" y2="23077"/>
                                        <a14:foregroundMark x1="50725" y1="20280" x2="48792" y2="19347"/>
                                        <a14:foregroundMark x1="38647" y1="52214" x2="30918" y2="58042"/>
                                        <a14:foregroundMark x1="29469" y1="63636" x2="28261" y2="65734"/>
                                        <a14:foregroundMark x1="41787" y1="55711" x2="42754" y2="56410"/>
                                        <a14:foregroundMark x1="63043" y1="83450" x2="71739" y2="87879"/>
                                        <a14:foregroundMark x1="66908" y1="82517" x2="59179" y2="90443"/>
                                        <a14:foregroundMark x1="61111" y1="82984" x2="58454" y2="89044"/>
                                        <a14:foregroundMark x1="60145" y1="87646" x2="60628" y2="94872"/>
                                        <a14:foregroundMark x1="53623" y1="19347" x2="65459" y2="23077"/>
                                        <a14:foregroundMark x1="64010" y1="20979" x2="61353" y2="18182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1255748" y="4033637"/>
                            <a:ext cx="1620368" cy="184019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</p:spPr>
                      </p:pic>
                      <p:pic>
                        <p:nvPicPr>
                          <p:cNvPr id="314" name="그림 313">
                            <a:extLst>
                              <a:ext uri="{FF2B5EF4-FFF2-40B4-BE49-F238E27FC236}">
                                <a16:creationId xmlns:a16="http://schemas.microsoft.com/office/drawing/2014/main" id="{A8987C73-4A31-4D1C-9597-C95C04B7C4FD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2">
                                    <a14:imgEffect>
                                      <a14:backgroundRemoval t="6760" b="94872" l="6522" r="92271">
                                        <a14:foregroundMark x1="14010" y1="23077" x2="14010" y2="23077"/>
                                        <a14:foregroundMark x1="15217" y1="20047" x2="24879" y2="28671"/>
                                        <a14:foregroundMark x1="8454" y1="17949" x2="6763" y2="28438"/>
                                        <a14:foregroundMark x1="15459" y1="16084" x2="15459" y2="16084"/>
                                        <a14:foregroundMark x1="14976" y1="14452" x2="14010" y2="10256"/>
                                        <a14:foregroundMark x1="15942" y1="7459" x2="48068" y2="7459"/>
                                        <a14:foregroundMark x1="48068" y1="7459" x2="80435" y2="7226"/>
                                        <a14:foregroundMark x1="80435" y1="7226" x2="88889" y2="7692"/>
                                        <a14:foregroundMark x1="91546" y1="24009" x2="92512" y2="59907"/>
                                        <a14:foregroundMark x1="62319" y1="22145" x2="50966" y2="23077"/>
                                        <a14:foregroundMark x1="50725" y1="20280" x2="48792" y2="19347"/>
                                        <a14:foregroundMark x1="38647" y1="52214" x2="30918" y2="58042"/>
                                        <a14:foregroundMark x1="29469" y1="63636" x2="28261" y2="65734"/>
                                        <a14:foregroundMark x1="41787" y1="55711" x2="42754" y2="56410"/>
                                        <a14:foregroundMark x1="63043" y1="83450" x2="71739" y2="87879"/>
                                        <a14:foregroundMark x1="66908" y1="82517" x2="59179" y2="90443"/>
                                        <a14:foregroundMark x1="61111" y1="82984" x2="58454" y2="89044"/>
                                        <a14:foregroundMark x1="60145" y1="87646" x2="60628" y2="94872"/>
                                        <a14:foregroundMark x1="53623" y1="19347" x2="65459" y2="23077"/>
                                        <a14:foregroundMark x1="64010" y1="20979" x2="61353" y2="18182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-444483" y="4025777"/>
                            <a:ext cx="1732629" cy="184019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</p:spPr>
                      </p:pic>
                    </p:grpSp>
                  </p:grpSp>
                </p:grpSp>
                <p:grpSp>
                  <p:nvGrpSpPr>
                    <p:cNvPr id="327" name="그룹 326">
                      <a:extLst>
                        <a:ext uri="{FF2B5EF4-FFF2-40B4-BE49-F238E27FC236}">
                          <a16:creationId xmlns:a16="http://schemas.microsoft.com/office/drawing/2014/main" id="{7024A095-97D7-4407-9566-4A746574D1A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53496" y="1174527"/>
                      <a:ext cx="6026855" cy="903750"/>
                      <a:chOff x="1653496" y="1174527"/>
                      <a:chExt cx="6026855" cy="903750"/>
                    </a:xfrm>
                  </p:grpSpPr>
                  <p:grpSp>
                    <p:nvGrpSpPr>
                      <p:cNvPr id="325" name="그룹 324">
                        <a:extLst>
                          <a:ext uri="{FF2B5EF4-FFF2-40B4-BE49-F238E27FC236}">
                            <a16:creationId xmlns:a16="http://schemas.microsoft.com/office/drawing/2014/main" id="{3818F8CF-380C-41F3-B443-9295C067CA1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53496" y="1174527"/>
                        <a:ext cx="5327424" cy="903750"/>
                        <a:chOff x="1671426" y="1174527"/>
                        <a:chExt cx="5327424" cy="903750"/>
                      </a:xfrm>
                      <a:solidFill>
                        <a:srgbClr val="C00000"/>
                      </a:solidFill>
                    </p:grpSpPr>
                    <p:sp>
                      <p:nvSpPr>
                        <p:cNvPr id="324" name="빼기 기호 323">
                          <a:extLst>
                            <a:ext uri="{FF2B5EF4-FFF2-40B4-BE49-F238E27FC236}">
                              <a16:creationId xmlns:a16="http://schemas.microsoft.com/office/drawing/2014/main" id="{67486A6D-92DB-4B0D-81EE-DE3587E1E23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71426" y="1174527"/>
                          <a:ext cx="5327424" cy="640454"/>
                        </a:xfrm>
                        <a:prstGeom prst="mathMinus">
                          <a:avLst>
                            <a:gd name="adj1" fmla="val 20720"/>
                          </a:avLst>
                        </a:prstGeom>
                        <a:grpFill/>
                        <a:ln>
                          <a:solidFill>
                            <a:srgbClr val="C00000"/>
                          </a:solidFill>
                        </a:ln>
                        <a:effectLst>
                          <a:outerShdw blurRad="50800" dist="50800" dir="5400000" algn="ctr" rotWithShape="0">
                            <a:srgbClr val="000000">
                              <a:alpha val="36000"/>
                            </a:srgb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>
                            <a:latin typeface="+mn-ea"/>
                          </a:endParaRPr>
                        </a:p>
                      </p:txBody>
                    </p:sp>
                    <p:sp>
                      <p:nvSpPr>
                        <p:cNvPr id="323" name="화살표: 오른쪽 322">
                          <a:extLst>
                            <a:ext uri="{FF2B5EF4-FFF2-40B4-BE49-F238E27FC236}">
                              <a16:creationId xmlns:a16="http://schemas.microsoft.com/office/drawing/2014/main" id="{F7B873F2-8EC8-41B9-A9BD-387E719A3CD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2119956" y="1628424"/>
                          <a:ext cx="640454" cy="259252"/>
                        </a:xfrm>
                        <a:prstGeom prst="rightArrow">
                          <a:avLst/>
                        </a:prstGeom>
                        <a:grpFill/>
                        <a:ln>
                          <a:solidFill>
                            <a:srgbClr val="C00000"/>
                          </a:solidFill>
                        </a:ln>
                        <a:effectLst>
                          <a:outerShdw blurRad="50800" dist="50800" dir="5400000" algn="ctr" rotWithShape="0">
                            <a:srgbClr val="000000">
                              <a:alpha val="36000"/>
                            </a:srgb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>
                            <a:latin typeface="+mn-ea"/>
                          </a:endParaRPr>
                        </a:p>
                      </p:txBody>
                    </p:sp>
                  </p:grpSp>
                  <p:sp>
                    <p:nvSpPr>
                      <p:cNvPr id="326" name="액자 325">
                        <a:extLst>
                          <a:ext uri="{FF2B5EF4-FFF2-40B4-BE49-F238E27FC236}">
                            <a16:creationId xmlns:a16="http://schemas.microsoft.com/office/drawing/2014/main" id="{7C76DEAF-9C96-45FE-8503-D114B9EDE0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63927" y="1249510"/>
                        <a:ext cx="1416424" cy="488888"/>
                      </a:xfrm>
                      <a:prstGeom prst="frame">
                        <a:avLst/>
                      </a:prstGeom>
                      <a:solidFill>
                        <a:srgbClr val="C00000"/>
                      </a:solidFill>
                      <a:ln>
                        <a:solidFill>
                          <a:srgbClr val="C00000"/>
                        </a:solidFill>
                      </a:ln>
                      <a:effectLst>
                        <a:outerShdw blurRad="50800" dist="50800" dir="5400000" algn="ctr" rotWithShape="0">
                          <a:srgbClr val="000000">
                            <a:alpha val="36000"/>
                          </a:srgb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>
                          <a:solidFill>
                            <a:schemeClr val="tx1"/>
                          </a:solidFill>
                          <a:latin typeface="+mn-ea"/>
                        </a:endParaRPr>
                      </a:p>
                    </p:txBody>
                  </p:sp>
                </p:grpSp>
              </p:grpSp>
              <p:sp>
                <p:nvSpPr>
                  <p:cNvPr id="329" name="TextBox 328">
                    <a:extLst>
                      <a:ext uri="{FF2B5EF4-FFF2-40B4-BE49-F238E27FC236}">
                        <a16:creationId xmlns:a16="http://schemas.microsoft.com/office/drawing/2014/main" id="{B4A3B4B7-9D9A-40DF-9C34-C17CE158951A}"/>
                      </a:ext>
                    </a:extLst>
                  </p:cNvPr>
                  <p:cNvSpPr txBox="1"/>
                  <p:nvPr/>
                </p:nvSpPr>
                <p:spPr>
                  <a:xfrm>
                    <a:off x="2794345" y="1084320"/>
                    <a:ext cx="1748883" cy="3231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500" b="1">
                        <a:solidFill>
                          <a:srgbClr val="C00000"/>
                        </a:solidFill>
                        <a:latin typeface="+mn-ea"/>
                        <a:ea typeface="+mn-ea"/>
                      </a:rPr>
                      <a:t>Web application</a:t>
                    </a:r>
                    <a:endParaRPr lang="ko-KR" altLang="en-US" sz="1500" b="1">
                      <a:solidFill>
                        <a:srgbClr val="C00000"/>
                      </a:solidFill>
                      <a:latin typeface="+mn-ea"/>
                      <a:ea typeface="+mn-ea"/>
                    </a:endParaRPr>
                  </a:p>
                </p:txBody>
              </p:sp>
            </p:grpSp>
            <p:sp>
              <p:nvSpPr>
                <p:cNvPr id="353" name="TextBox 352">
                  <a:extLst>
                    <a:ext uri="{FF2B5EF4-FFF2-40B4-BE49-F238E27FC236}">
                      <a16:creationId xmlns:a16="http://schemas.microsoft.com/office/drawing/2014/main" id="{C9EEF16C-0845-41AE-BDFE-85135CEFE420}"/>
                    </a:ext>
                  </a:extLst>
                </p:cNvPr>
                <p:cNvSpPr txBox="1"/>
                <p:nvPr/>
              </p:nvSpPr>
              <p:spPr>
                <a:xfrm>
                  <a:off x="5150777" y="585780"/>
                  <a:ext cx="3620572" cy="338554"/>
                </a:xfrm>
                <a:prstGeom prst="rect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rgbClr val="C00000"/>
                      </a:solidFill>
                    </a:rPr>
                    <a:t>Client node</a:t>
                  </a:r>
                  <a:r>
                    <a:rPr lang="ko-KR" altLang="en-US" sz="1600" b="1">
                      <a:solidFill>
                        <a:schemeClr val="bg1"/>
                      </a:solidFill>
                    </a:rPr>
                    <a:t>가 </a:t>
                  </a:r>
                  <a:r>
                    <a:rPr lang="en-US" altLang="ko-KR" sz="1600" b="1">
                      <a:solidFill>
                        <a:schemeClr val="bg1"/>
                      </a:solidFill>
                      <a:sym typeface="Wingdings" panose="05000000000000000000" pitchFamily="2" charset="2"/>
                    </a:rPr>
                    <a:t>edge node </a:t>
                  </a:r>
                  <a:r>
                    <a:rPr lang="ko-KR" altLang="en-US" sz="1600" b="1">
                      <a:solidFill>
                        <a:schemeClr val="bg1"/>
                      </a:solidFill>
                      <a:sym typeface="Wingdings" panose="05000000000000000000" pitchFamily="2" charset="2"/>
                    </a:rPr>
                    <a:t>역할 수행</a:t>
                  </a:r>
                  <a:endParaRPr lang="ko-KR" altLang="en-US" sz="1600" b="1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30F56FAD-F6AC-443B-9630-607BCB4058F7}"/>
                  </a:ext>
                </a:extLst>
              </p:cNvPr>
              <p:cNvSpPr txBox="1"/>
              <p:nvPr/>
            </p:nvSpPr>
            <p:spPr>
              <a:xfrm>
                <a:off x="1877244" y="3256174"/>
                <a:ext cx="610463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C00000"/>
                    </a:solidFill>
                    <a:latin typeface="+mn-ea"/>
                    <a:ea typeface="+mn-ea"/>
                  </a:rPr>
                  <a:t>Client</a:t>
                </a:r>
              </a:p>
              <a:p>
                <a:pPr algn="ctr"/>
                <a:r>
                  <a:rPr lang="en-US" altLang="ko-KR" sz="1200" b="1">
                    <a:solidFill>
                      <a:srgbClr val="C00000"/>
                    </a:solidFill>
                    <a:latin typeface="+mn-ea"/>
                    <a:ea typeface="+mn-ea"/>
                  </a:rPr>
                  <a:t>node</a:t>
                </a:r>
                <a:endParaRPr lang="ko-KR" altLang="en-US" sz="1200" b="1">
                  <a:solidFill>
                    <a:srgbClr val="C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ACEB977B-612C-419F-A01C-834288100BDC}"/>
                  </a:ext>
                </a:extLst>
              </p:cNvPr>
              <p:cNvSpPr txBox="1"/>
              <p:nvPr/>
            </p:nvSpPr>
            <p:spPr>
              <a:xfrm>
                <a:off x="328637" y="3285366"/>
                <a:ext cx="610463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C00000"/>
                    </a:solidFill>
                    <a:latin typeface="+mn-ea"/>
                    <a:ea typeface="+mn-ea"/>
                  </a:rPr>
                  <a:t>Client</a:t>
                </a:r>
              </a:p>
              <a:p>
                <a:pPr algn="ctr"/>
                <a:r>
                  <a:rPr lang="en-US" altLang="ko-KR" sz="1200" b="1">
                    <a:solidFill>
                      <a:srgbClr val="C00000"/>
                    </a:solidFill>
                    <a:latin typeface="+mn-ea"/>
                    <a:ea typeface="+mn-ea"/>
                  </a:rPr>
                  <a:t>node</a:t>
                </a:r>
                <a:endParaRPr lang="ko-KR" altLang="en-US" sz="1200" b="1">
                  <a:solidFill>
                    <a:srgbClr val="C00000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365" name="액자 364">
              <a:extLst>
                <a:ext uri="{FF2B5EF4-FFF2-40B4-BE49-F238E27FC236}">
                  <a16:creationId xmlns:a16="http://schemas.microsoft.com/office/drawing/2014/main" id="{8474F1EB-A4FA-4037-AE8F-AFDFCA29AE74}"/>
                </a:ext>
              </a:extLst>
            </p:cNvPr>
            <p:cNvSpPr/>
            <p:nvPr/>
          </p:nvSpPr>
          <p:spPr>
            <a:xfrm>
              <a:off x="363063" y="3301040"/>
              <a:ext cx="524872" cy="399244"/>
            </a:xfrm>
            <a:prstGeom prst="frame">
              <a:avLst>
                <a:gd name="adj1" fmla="val 2121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6" name="액자 365">
              <a:extLst>
                <a:ext uri="{FF2B5EF4-FFF2-40B4-BE49-F238E27FC236}">
                  <a16:creationId xmlns:a16="http://schemas.microsoft.com/office/drawing/2014/main" id="{2584237C-F11F-47FE-89A9-809AB4A5C2F2}"/>
                </a:ext>
              </a:extLst>
            </p:cNvPr>
            <p:cNvSpPr/>
            <p:nvPr/>
          </p:nvSpPr>
          <p:spPr>
            <a:xfrm>
              <a:off x="1908883" y="3278180"/>
              <a:ext cx="524872" cy="399244"/>
            </a:xfrm>
            <a:prstGeom prst="frame">
              <a:avLst>
                <a:gd name="adj1" fmla="val 2121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17"/>
          <p:cNvGrpSpPr/>
          <p:nvPr/>
        </p:nvGrpSpPr>
        <p:grpSpPr>
          <a:xfrm>
            <a:off x="107815" y="-905"/>
            <a:ext cx="8395894" cy="769441"/>
            <a:chOff x="107815" y="-905"/>
            <a:chExt cx="8395894" cy="769441"/>
          </a:xfrm>
        </p:grpSpPr>
        <p:sp>
          <p:nvSpPr>
            <p:cNvPr id="147" name="Google Shape;147;p17"/>
            <p:cNvSpPr txBox="1"/>
            <p:nvPr/>
          </p:nvSpPr>
          <p:spPr>
            <a:xfrm>
              <a:off x="660971" y="169830"/>
              <a:ext cx="7842738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3F3F3F"/>
                  </a:solidFill>
                  <a:latin typeface="+mn-ea"/>
                  <a:ea typeface="+mn-ea"/>
                  <a:cs typeface="Malgun Gothic"/>
                  <a:sym typeface="Malgun Gothic"/>
                </a:rPr>
                <a:t>분산앱 시연</a:t>
              </a:r>
              <a:r>
                <a:rPr lang="en-US" altLang="ko-KR" sz="2800" b="1">
                  <a:solidFill>
                    <a:srgbClr val="3F3F3F"/>
                  </a:solidFill>
                  <a:latin typeface="+mn-ea"/>
                  <a:ea typeface="+mn-ea"/>
                  <a:cs typeface="Malgun Gothic"/>
                  <a:sym typeface="Malgun Gothic"/>
                </a:rPr>
                <a:t> : </a:t>
              </a:r>
              <a:r>
                <a:rPr lang="ko-KR" altLang="en-US" sz="2000" b="1">
                  <a:solidFill>
                    <a:srgbClr val="3F3F3F"/>
                  </a:solidFill>
                  <a:latin typeface="+mn-ea"/>
                  <a:ea typeface="+mn-ea"/>
                  <a:cs typeface="Malgun Gothic"/>
                  <a:sym typeface="Malgun Gothic"/>
                </a:rPr>
                <a:t>시나리오</a:t>
              </a:r>
              <a:endParaRPr>
                <a:latin typeface="+mn-ea"/>
                <a:ea typeface="+mn-ea"/>
              </a:endParaRPr>
            </a:p>
          </p:txBody>
        </p:sp>
        <p:sp>
          <p:nvSpPr>
            <p:cNvPr id="148" name="Google Shape;148;p17"/>
            <p:cNvSpPr/>
            <p:nvPr/>
          </p:nvSpPr>
          <p:spPr>
            <a:xfrm>
              <a:off x="107815" y="-905"/>
              <a:ext cx="359394" cy="769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400" b="1">
                  <a:solidFill>
                    <a:schemeClr val="lt1"/>
                  </a:solidFill>
                  <a:latin typeface="+mn-ea"/>
                  <a:ea typeface="+mn-ea"/>
                  <a:cs typeface="Malgun Gothic"/>
                  <a:sym typeface="Malgun Gothic"/>
                </a:rPr>
                <a:t>Ⅲ</a:t>
              </a:r>
              <a:endParaRPr sz="3400" b="1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endParaRPr>
            </a:p>
          </p:txBody>
        </p:sp>
      </p:grpSp>
      <p:sp>
        <p:nvSpPr>
          <p:cNvPr id="149" name="Google Shape;149;p17"/>
          <p:cNvSpPr txBox="1">
            <a:spLocks noGrp="1"/>
          </p:cNvSpPr>
          <p:nvPr>
            <p:ph type="sldNum" idx="12"/>
          </p:nvPr>
        </p:nvSpPr>
        <p:spPr>
          <a:xfrm>
            <a:off x="6475040" y="635272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+mn-ea"/>
                <a:ea typeface="+mn-ea"/>
              </a:rPr>
              <a:t>5</a:t>
            </a:fld>
            <a:endParaRPr>
              <a:latin typeface="+mn-ea"/>
              <a:ea typeface="+mn-ea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43263FE-EE35-4ABD-B0E3-27BB0A25340D}"/>
              </a:ext>
            </a:extLst>
          </p:cNvPr>
          <p:cNvGrpSpPr/>
          <p:nvPr/>
        </p:nvGrpSpPr>
        <p:grpSpPr>
          <a:xfrm>
            <a:off x="-2309567" y="2209394"/>
            <a:ext cx="10747166" cy="4593000"/>
            <a:chOff x="-2345426" y="2501795"/>
            <a:chExt cx="10747166" cy="442401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0130F7D-1C9C-414F-A1EE-276AFE5B6853}"/>
                </a:ext>
              </a:extLst>
            </p:cNvPr>
            <p:cNvGrpSpPr/>
            <p:nvPr/>
          </p:nvGrpSpPr>
          <p:grpSpPr>
            <a:xfrm>
              <a:off x="-2345426" y="2692843"/>
              <a:ext cx="10747166" cy="4232969"/>
              <a:chOff x="-2620206" y="2737188"/>
              <a:chExt cx="10747166" cy="2740830"/>
            </a:xfrm>
          </p:grpSpPr>
          <p:sp>
            <p:nvSpPr>
              <p:cNvPr id="11" name="막힌 원호 10">
                <a:extLst>
                  <a:ext uri="{FF2B5EF4-FFF2-40B4-BE49-F238E27FC236}">
                    <a16:creationId xmlns:a16="http://schemas.microsoft.com/office/drawing/2014/main" id="{759F90AB-7CC3-473C-BF07-49F8CA9BAFE2}"/>
                  </a:ext>
                </a:extLst>
              </p:cNvPr>
              <p:cNvSpPr/>
              <p:nvPr/>
            </p:nvSpPr>
            <p:spPr>
              <a:xfrm rot="5400000">
                <a:off x="2335109" y="-2218127"/>
                <a:ext cx="836535" cy="10747166"/>
              </a:xfrm>
              <a:prstGeom prst="blockArc">
                <a:avLst>
                  <a:gd name="adj1" fmla="val 10661817"/>
                  <a:gd name="adj2" fmla="val 21016051"/>
                  <a:gd name="adj3" fmla="val 11328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7F80A2AA-8E98-4B44-9D3C-E6CE4F01BDA2}"/>
                  </a:ext>
                </a:extLst>
              </p:cNvPr>
              <p:cNvGrpSpPr/>
              <p:nvPr/>
            </p:nvGrpSpPr>
            <p:grpSpPr>
              <a:xfrm>
                <a:off x="352385" y="3479754"/>
                <a:ext cx="7614413" cy="1998264"/>
                <a:chOff x="1024429" y="3741594"/>
                <a:chExt cx="3728625" cy="1698932"/>
              </a:xfrm>
            </p:grpSpPr>
            <p:sp>
              <p:nvSpPr>
                <p:cNvPr id="12" name="화살표: 오른쪽 11">
                  <a:extLst>
                    <a:ext uri="{FF2B5EF4-FFF2-40B4-BE49-F238E27FC236}">
                      <a16:creationId xmlns:a16="http://schemas.microsoft.com/office/drawing/2014/main" id="{9E5D6314-C070-4065-B265-6CB8F4E89C5D}"/>
                    </a:ext>
                  </a:extLst>
                </p:cNvPr>
                <p:cNvSpPr/>
                <p:nvPr/>
              </p:nvSpPr>
              <p:spPr>
                <a:xfrm>
                  <a:off x="2320016" y="5090891"/>
                  <a:ext cx="2433038" cy="349635"/>
                </a:xfrm>
                <a:prstGeom prst="rightArrow">
                  <a:avLst>
                    <a:gd name="adj1" fmla="val 21935"/>
                    <a:gd name="adj2" fmla="val 38081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18" name="막힌 원호 17">
                  <a:extLst>
                    <a:ext uri="{FF2B5EF4-FFF2-40B4-BE49-F238E27FC236}">
                      <a16:creationId xmlns:a16="http://schemas.microsoft.com/office/drawing/2014/main" id="{FF4D3CE3-F71C-48C6-8818-A496D47D6617}"/>
                    </a:ext>
                  </a:extLst>
                </p:cNvPr>
                <p:cNvSpPr/>
                <p:nvPr/>
              </p:nvSpPr>
              <p:spPr>
                <a:xfrm rot="5400000" flipV="1">
                  <a:off x="1515918" y="3250105"/>
                  <a:ext cx="1563578" cy="2546556"/>
                </a:xfrm>
                <a:prstGeom prst="blockArc">
                  <a:avLst>
                    <a:gd name="adj1" fmla="val 10646695"/>
                    <a:gd name="adj2" fmla="val 409860"/>
                    <a:gd name="adj3" fmla="val 5074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</p:grpSp>
        <p:sp>
          <p:nvSpPr>
            <p:cNvPr id="17" name="빼기 기호 16">
              <a:extLst>
                <a:ext uri="{FF2B5EF4-FFF2-40B4-BE49-F238E27FC236}">
                  <a16:creationId xmlns:a16="http://schemas.microsoft.com/office/drawing/2014/main" id="{775FCF9B-1A84-43BD-B2DE-4A50CC5DDC82}"/>
                </a:ext>
              </a:extLst>
            </p:cNvPr>
            <p:cNvSpPr/>
            <p:nvPr/>
          </p:nvSpPr>
          <p:spPr>
            <a:xfrm>
              <a:off x="-236669" y="2501795"/>
              <a:ext cx="3754715" cy="536625"/>
            </a:xfrm>
            <a:prstGeom prst="mathMinus">
              <a:avLst>
                <a:gd name="adj1" fmla="val 26802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D1A3AF40-8937-4411-BA33-A72CA73B1338}"/>
              </a:ext>
            </a:extLst>
          </p:cNvPr>
          <p:cNvGrpSpPr/>
          <p:nvPr/>
        </p:nvGrpSpPr>
        <p:grpSpPr>
          <a:xfrm>
            <a:off x="3987254" y="763759"/>
            <a:ext cx="5900574" cy="2638949"/>
            <a:chOff x="3987254" y="763759"/>
            <a:chExt cx="5900574" cy="2638949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6E93CA1-5B52-43BB-9F1D-BAEAC242A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4474" y="1689110"/>
              <a:ext cx="767305" cy="767305"/>
            </a:xfrm>
            <a:prstGeom prst="rect">
              <a:avLst/>
            </a:prstGeom>
          </p:spPr>
        </p:pic>
        <p:sp>
          <p:nvSpPr>
            <p:cNvPr id="32" name="원형: 비어 있음 31">
              <a:extLst>
                <a:ext uri="{FF2B5EF4-FFF2-40B4-BE49-F238E27FC236}">
                  <a16:creationId xmlns:a16="http://schemas.microsoft.com/office/drawing/2014/main" id="{B8832549-CB49-4A0B-AA69-A4BFD1F3FF94}"/>
                </a:ext>
              </a:extLst>
            </p:cNvPr>
            <p:cNvSpPr/>
            <p:nvPr/>
          </p:nvSpPr>
          <p:spPr>
            <a:xfrm>
              <a:off x="6740783" y="2533153"/>
              <a:ext cx="295835" cy="286871"/>
            </a:xfrm>
            <a:prstGeom prst="donu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5F0BA39-4070-4746-9334-95D4EE1A7FF7}"/>
                </a:ext>
              </a:extLst>
            </p:cNvPr>
            <p:cNvSpPr txBox="1"/>
            <p:nvPr/>
          </p:nvSpPr>
          <p:spPr>
            <a:xfrm>
              <a:off x="5661310" y="2879488"/>
              <a:ext cx="23609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>
                  <a:solidFill>
                    <a:srgbClr val="002060"/>
                  </a:solidFill>
                  <a:latin typeface="+mn-ea"/>
                  <a:ea typeface="+mn-ea"/>
                </a:rPr>
                <a:t>실시간 </a:t>
              </a:r>
              <a:r>
                <a:rPr lang="en-US" altLang="ko-KR" b="1">
                  <a:solidFill>
                    <a:srgbClr val="002060"/>
                  </a:solidFill>
                  <a:latin typeface="+mn-ea"/>
                  <a:ea typeface="+mn-ea"/>
                </a:rPr>
                <a:t>data</a:t>
              </a:r>
              <a:r>
                <a:rPr lang="ko-KR" altLang="en-US" b="1">
                  <a:solidFill>
                    <a:srgbClr val="002060"/>
                  </a:solidFill>
                  <a:latin typeface="+mn-ea"/>
                  <a:ea typeface="+mn-ea"/>
                </a:rPr>
                <a:t> 수용 가능한 </a:t>
              </a:r>
              <a:r>
                <a:rPr lang="en-US" altLang="ko-KR" b="1">
                  <a:solidFill>
                    <a:srgbClr val="002060"/>
                  </a:solidFill>
                  <a:latin typeface="+mn-ea"/>
                  <a:ea typeface="+mn-ea"/>
                </a:rPr>
                <a:t>Edge node</a:t>
              </a:r>
              <a:endParaRPr lang="ko-KR" altLang="en-US" b="1">
                <a:solidFill>
                  <a:srgbClr val="002060"/>
                </a:solidFill>
                <a:latin typeface="+mn-ea"/>
                <a:ea typeface="+mn-ea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A5DC4DA-7C05-42F8-8D4B-E9E235693DB4}"/>
                </a:ext>
              </a:extLst>
            </p:cNvPr>
            <p:cNvSpPr/>
            <p:nvPr/>
          </p:nvSpPr>
          <p:spPr>
            <a:xfrm>
              <a:off x="3987254" y="763759"/>
              <a:ext cx="5900574" cy="8876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>
                  <a:latin typeface="+mn-ea"/>
                  <a:ea typeface="+mn-ea"/>
                </a:rPr>
                <a:t>수집 </a:t>
              </a:r>
              <a:r>
                <a:rPr lang="en-US" altLang="ko-KR" sz="1200" b="1">
                  <a:latin typeface="+mn-ea"/>
                  <a:ea typeface="+mn-ea"/>
                </a:rPr>
                <a:t>data</a:t>
              </a:r>
              <a:r>
                <a:rPr lang="ko-KR" altLang="en-US" sz="1200" b="1">
                  <a:latin typeface="+mn-ea"/>
                  <a:ea typeface="+mn-ea"/>
                </a:rPr>
                <a:t>는 </a:t>
              </a:r>
              <a:r>
                <a:rPr lang="ko-KR" altLang="en-US" sz="1200" b="1">
                  <a:solidFill>
                    <a:srgbClr val="C00000"/>
                  </a:solidFill>
                  <a:latin typeface="+mn-ea"/>
                  <a:ea typeface="+mn-ea"/>
                </a:rPr>
                <a:t>하루마다</a:t>
              </a:r>
              <a:r>
                <a:rPr lang="en-US" altLang="ko-KR" sz="1200" b="1">
                  <a:latin typeface="+mn-ea"/>
                  <a:ea typeface="+mn-ea"/>
                </a:rPr>
                <a:t> </a:t>
              </a:r>
              <a:r>
                <a:rPr lang="ko-KR" altLang="en-US" sz="1200" b="1">
                  <a:solidFill>
                    <a:srgbClr val="C00000"/>
                  </a:solidFill>
                  <a:latin typeface="+mn-ea"/>
                  <a:ea typeface="+mn-ea"/>
                </a:rPr>
                <a:t>배출량 총합으로 일괄처리</a:t>
              </a:r>
              <a:r>
                <a:rPr lang="ko-KR" altLang="en-US" sz="1200" b="1">
                  <a:latin typeface="+mn-ea"/>
                  <a:ea typeface="+mn-ea"/>
                </a:rPr>
                <a:t>하여 </a:t>
              </a:r>
              <a:endParaRPr lang="en-US" altLang="ko-KR" sz="1200" b="1">
                <a:latin typeface="+mn-ea"/>
                <a:ea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b="1">
                  <a:latin typeface="+mn-ea"/>
                  <a:ea typeface="+mn-ea"/>
                </a:rPr>
                <a:t>Blockchain Network</a:t>
              </a:r>
              <a:r>
                <a:rPr lang="ko-KR" altLang="en-US" sz="1200" b="1">
                  <a:latin typeface="+mn-ea"/>
                  <a:ea typeface="+mn-ea"/>
                </a:rPr>
                <a:t>에 업로드 및 모니터링</a:t>
              </a:r>
              <a:endParaRPr lang="en-US" altLang="ko-KR" sz="1200" b="1">
                <a:latin typeface="+mn-ea"/>
                <a:ea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>
                  <a:latin typeface="+mn-ea"/>
                  <a:ea typeface="+mn-ea"/>
                </a:rPr>
                <a:t>Web</a:t>
              </a:r>
              <a:r>
                <a:rPr lang="ko-KR" altLang="en-US" sz="1200">
                  <a:latin typeface="+mn-ea"/>
                  <a:ea typeface="+mn-ea"/>
                </a:rPr>
                <a:t> </a:t>
              </a:r>
              <a:r>
                <a:rPr lang="en-US" altLang="ko-KR" sz="1200">
                  <a:latin typeface="+mn-ea"/>
                  <a:ea typeface="+mn-ea"/>
                </a:rPr>
                <a:t>application </a:t>
              </a:r>
              <a:r>
                <a:rPr lang="ko-KR" altLang="en-US" sz="1200">
                  <a:latin typeface="+mn-ea"/>
                  <a:ea typeface="+mn-ea"/>
                </a:rPr>
                <a:t>통해 업로드</a:t>
              </a:r>
              <a:endParaRPr lang="en-US" altLang="ko-KR" sz="1200">
                <a:latin typeface="+mn-ea"/>
                <a:ea typeface="+mn-ea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A61B7F9-9CA3-4E64-BCDC-D5319E3B706C}"/>
              </a:ext>
            </a:extLst>
          </p:cNvPr>
          <p:cNvGrpSpPr/>
          <p:nvPr/>
        </p:nvGrpSpPr>
        <p:grpSpPr>
          <a:xfrm>
            <a:off x="2597506" y="2748143"/>
            <a:ext cx="4572000" cy="1885247"/>
            <a:chOff x="2062487" y="2748143"/>
            <a:chExt cx="4572000" cy="1885247"/>
          </a:xfrm>
        </p:grpSpPr>
        <p:sp>
          <p:nvSpPr>
            <p:cNvPr id="36" name="원형: 비어 있음 35">
              <a:extLst>
                <a:ext uri="{FF2B5EF4-FFF2-40B4-BE49-F238E27FC236}">
                  <a16:creationId xmlns:a16="http://schemas.microsoft.com/office/drawing/2014/main" id="{0199EFC1-6540-497C-9DE0-A7C0F3FF09E3}"/>
                </a:ext>
              </a:extLst>
            </p:cNvPr>
            <p:cNvSpPr/>
            <p:nvPr/>
          </p:nvSpPr>
          <p:spPr>
            <a:xfrm>
              <a:off x="4178948" y="3514383"/>
              <a:ext cx="295835" cy="286871"/>
            </a:xfrm>
            <a:prstGeom prst="donu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EB4E70C3-AB30-4BD9-B015-02DD62CD0E9C}"/>
                </a:ext>
              </a:extLst>
            </p:cNvPr>
            <p:cNvGrpSpPr/>
            <p:nvPr/>
          </p:nvGrpSpPr>
          <p:grpSpPr>
            <a:xfrm>
              <a:off x="3825856" y="2748143"/>
              <a:ext cx="1116992" cy="768786"/>
              <a:chOff x="3825856" y="2748143"/>
              <a:chExt cx="1116992" cy="768786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D7D538F7-814A-4B00-BA50-CA1A9A1E2E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227465" y="2748143"/>
                <a:ext cx="715383" cy="768786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3543D4D1-99B6-4A5C-B212-377C831F3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25856" y="3024212"/>
                <a:ext cx="605799" cy="457387"/>
              </a:xfrm>
              <a:prstGeom prst="rect">
                <a:avLst/>
              </a:prstGeom>
            </p:spPr>
          </p:pic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7C1D0B3-930F-4E18-B4F7-1CA468316DB7}"/>
                </a:ext>
              </a:extLst>
            </p:cNvPr>
            <p:cNvSpPr txBox="1"/>
            <p:nvPr/>
          </p:nvSpPr>
          <p:spPr>
            <a:xfrm>
              <a:off x="2447054" y="3876084"/>
              <a:ext cx="39554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>
                  <a:solidFill>
                    <a:srgbClr val="002060"/>
                  </a:solidFill>
                  <a:latin typeface="+mn-ea"/>
                  <a:ea typeface="+mn-ea"/>
                </a:rPr>
                <a:t>Blockchain</a:t>
              </a:r>
              <a:r>
                <a:rPr lang="ko-KR" altLang="en-US" b="1">
                  <a:solidFill>
                    <a:srgbClr val="002060"/>
                  </a:solidFill>
                  <a:latin typeface="+mn-ea"/>
                  <a:ea typeface="+mn-ea"/>
                </a:rPr>
                <a:t> </a:t>
              </a:r>
              <a:r>
                <a:rPr lang="en-US" altLang="ko-KR" b="1">
                  <a:solidFill>
                    <a:srgbClr val="002060"/>
                  </a:solidFill>
                  <a:latin typeface="+mn-ea"/>
                  <a:ea typeface="+mn-ea"/>
                </a:rPr>
                <a:t>Network</a:t>
              </a:r>
              <a:r>
                <a:rPr lang="ko-KR" altLang="en-US" b="1">
                  <a:solidFill>
                    <a:srgbClr val="002060"/>
                  </a:solidFill>
                  <a:latin typeface="+mn-ea"/>
                  <a:ea typeface="+mn-ea"/>
                </a:rPr>
                <a:t>를 통한 탄소 배출량 검증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578B376-8846-4627-971F-FA815CCF433E}"/>
                </a:ext>
              </a:extLst>
            </p:cNvPr>
            <p:cNvSpPr/>
            <p:nvPr/>
          </p:nvSpPr>
          <p:spPr>
            <a:xfrm>
              <a:off x="2062487" y="4171725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altLang="ko-KR" sz="1200">
                  <a:latin typeface="+mn-ea"/>
                  <a:ea typeface="+mn-ea"/>
                </a:rPr>
                <a:t>Edge node</a:t>
              </a:r>
              <a:r>
                <a:rPr lang="ko-KR" altLang="en-US" sz="1200">
                  <a:latin typeface="+mn-ea"/>
                  <a:ea typeface="+mn-ea"/>
                </a:rPr>
                <a:t>에 저장된</a:t>
              </a:r>
              <a:r>
                <a:rPr lang="en-US" altLang="ko-KR" sz="1200">
                  <a:latin typeface="+mn-ea"/>
                  <a:ea typeface="+mn-ea"/>
                </a:rPr>
                <a:t> </a:t>
              </a:r>
              <a:r>
                <a:rPr lang="ko-KR" altLang="en-US" sz="1200" b="1">
                  <a:solidFill>
                    <a:srgbClr val="C00000"/>
                  </a:solidFill>
                  <a:latin typeface="+mn-ea"/>
                  <a:ea typeface="+mn-ea"/>
                </a:rPr>
                <a:t>실시간 </a:t>
              </a:r>
              <a:r>
                <a:rPr lang="en-US" altLang="ko-KR" sz="1200" b="1">
                  <a:solidFill>
                    <a:srgbClr val="C00000"/>
                  </a:solidFill>
                  <a:latin typeface="+mn-ea"/>
                  <a:ea typeface="+mn-ea"/>
                </a:rPr>
                <a:t>data</a:t>
              </a:r>
              <a:r>
                <a:rPr lang="ko-KR" altLang="en-US" sz="1200">
                  <a:latin typeface="+mn-ea"/>
                  <a:ea typeface="+mn-ea"/>
                </a:rPr>
                <a:t>와 </a:t>
              </a:r>
              <a:endParaRPr lang="en-US" altLang="ko-KR" sz="1200">
                <a:latin typeface="+mn-ea"/>
                <a:ea typeface="+mn-ea"/>
              </a:endParaRPr>
            </a:p>
            <a:p>
              <a:pPr algn="ctr"/>
              <a:r>
                <a:rPr lang="en-US" altLang="ko-KR" sz="1200" b="1">
                  <a:solidFill>
                    <a:srgbClr val="C00000"/>
                  </a:solidFill>
                  <a:latin typeface="+mn-ea"/>
                  <a:ea typeface="+mn-ea"/>
                </a:rPr>
                <a:t>Blockchain</a:t>
              </a:r>
              <a:r>
                <a:rPr lang="ko-KR" altLang="en-US" sz="1200" b="1">
                  <a:solidFill>
                    <a:srgbClr val="C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200" b="1">
                  <a:solidFill>
                    <a:srgbClr val="C00000"/>
                  </a:solidFill>
                  <a:latin typeface="+mn-ea"/>
                  <a:ea typeface="+mn-ea"/>
                </a:rPr>
                <a:t>Network</a:t>
              </a:r>
              <a:r>
                <a:rPr lang="ko-KR" altLang="en-US" sz="1200" b="1">
                  <a:solidFill>
                    <a:srgbClr val="C00000"/>
                  </a:solidFill>
                  <a:latin typeface="+mn-ea"/>
                  <a:ea typeface="+mn-ea"/>
                </a:rPr>
                <a:t>의 </a:t>
              </a:r>
              <a:r>
                <a:rPr lang="en-US" altLang="ko-KR" sz="1200" b="1">
                  <a:solidFill>
                    <a:srgbClr val="C00000"/>
                  </a:solidFill>
                  <a:latin typeface="+mn-ea"/>
                  <a:ea typeface="+mn-ea"/>
                </a:rPr>
                <a:t>data</a:t>
              </a:r>
              <a:r>
                <a:rPr lang="ko-KR" altLang="en-US" sz="1200" b="1">
                  <a:solidFill>
                    <a:srgbClr val="C00000"/>
                  </a:solidFill>
                  <a:latin typeface="+mn-ea"/>
                  <a:ea typeface="+mn-ea"/>
                </a:rPr>
                <a:t>를 비교하여 검증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486C211-A25F-4B22-8558-DF2F646FEBBC}"/>
              </a:ext>
            </a:extLst>
          </p:cNvPr>
          <p:cNvGrpSpPr/>
          <p:nvPr/>
        </p:nvGrpSpPr>
        <p:grpSpPr>
          <a:xfrm>
            <a:off x="2121108" y="900168"/>
            <a:ext cx="2985248" cy="2300399"/>
            <a:chOff x="1659195" y="909595"/>
            <a:chExt cx="2985248" cy="2300399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B89ADEBB-4ED5-41B5-943C-21DD1EDB65B2}"/>
                </a:ext>
              </a:extLst>
            </p:cNvPr>
            <p:cNvGrpSpPr/>
            <p:nvPr/>
          </p:nvGrpSpPr>
          <p:grpSpPr>
            <a:xfrm>
              <a:off x="1659195" y="909595"/>
              <a:ext cx="2985248" cy="2300399"/>
              <a:chOff x="1406267" y="909595"/>
              <a:chExt cx="2985248" cy="2300399"/>
            </a:xfrm>
          </p:grpSpPr>
          <p:sp>
            <p:nvSpPr>
              <p:cNvPr id="20" name="원형: 비어 있음 19">
                <a:extLst>
                  <a:ext uri="{FF2B5EF4-FFF2-40B4-BE49-F238E27FC236}">
                    <a16:creationId xmlns:a16="http://schemas.microsoft.com/office/drawing/2014/main" id="{CCA89095-9FD5-4B2C-96AA-732C0DED55EB}"/>
                  </a:ext>
                </a:extLst>
              </p:cNvPr>
              <p:cNvSpPr/>
              <p:nvPr/>
            </p:nvSpPr>
            <p:spPr>
              <a:xfrm>
                <a:off x="2581068" y="2342448"/>
                <a:ext cx="295835" cy="286871"/>
              </a:xfrm>
              <a:prstGeom prst="donu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AD40048C-592C-49B6-8E31-8765B075FD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000000">
                      <a:alpha val="0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rcRect l="13292" t="8545" r="14511" b="6201"/>
              <a:stretch/>
            </p:blipFill>
            <p:spPr>
              <a:xfrm>
                <a:off x="2500385" y="1554141"/>
                <a:ext cx="475129" cy="712186"/>
              </a:xfrm>
              <a:prstGeom prst="rect">
                <a:avLst/>
              </a:prstGeom>
              <a:noFill/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BD6598-450F-4CB7-B5D8-59F48962B32E}"/>
                  </a:ext>
                </a:extLst>
              </p:cNvPr>
              <p:cNvSpPr txBox="1"/>
              <p:nvPr/>
            </p:nvSpPr>
            <p:spPr>
              <a:xfrm>
                <a:off x="1568697" y="2686774"/>
                <a:ext cx="236099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>
                    <a:solidFill>
                      <a:srgbClr val="002060"/>
                    </a:solidFill>
                    <a:latin typeface="+mn-ea"/>
                    <a:ea typeface="+mn-ea"/>
                  </a:rPr>
                  <a:t>참여 기업에</a:t>
                </a:r>
                <a:br>
                  <a:rPr lang="en-US" altLang="ko-KR" b="1">
                    <a:solidFill>
                      <a:srgbClr val="002060"/>
                    </a:solidFill>
                    <a:latin typeface="+mn-ea"/>
                    <a:ea typeface="+mn-ea"/>
                  </a:rPr>
                </a:br>
                <a:r>
                  <a:rPr lang="ko-KR" altLang="en-US" b="1">
                    <a:solidFill>
                      <a:srgbClr val="002060"/>
                    </a:solidFill>
                    <a:latin typeface="+mn-ea"/>
                    <a:ea typeface="+mn-ea"/>
                  </a:rPr>
                  <a:t>검증된 </a:t>
                </a:r>
                <a:r>
                  <a:rPr lang="en-US" altLang="ko-KR" b="1">
                    <a:solidFill>
                      <a:srgbClr val="002060"/>
                    </a:solidFill>
                    <a:latin typeface="+mn-ea"/>
                    <a:ea typeface="+mn-ea"/>
                  </a:rPr>
                  <a:t>Sensor </a:t>
                </a:r>
                <a:r>
                  <a:rPr lang="ko-KR" altLang="en-US" b="1">
                    <a:solidFill>
                      <a:srgbClr val="002060"/>
                    </a:solidFill>
                    <a:latin typeface="+mn-ea"/>
                    <a:ea typeface="+mn-ea"/>
                  </a:rPr>
                  <a:t>설치</a:t>
                </a: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BE80A24B-5820-4F92-8F03-D8CFB9071DAE}"/>
                  </a:ext>
                </a:extLst>
              </p:cNvPr>
              <p:cNvSpPr/>
              <p:nvPr/>
            </p:nvSpPr>
            <p:spPr>
              <a:xfrm>
                <a:off x="1406267" y="909595"/>
                <a:ext cx="2985248" cy="6118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>
                    <a:solidFill>
                      <a:srgbClr val="C00000"/>
                    </a:solidFill>
                    <a:latin typeface="+mn-ea"/>
                    <a:ea typeface="+mn-ea"/>
                  </a:rPr>
                  <a:t>실시간</a:t>
                </a:r>
                <a:r>
                  <a:rPr lang="ko-KR" altLang="en-US" sz="1200" b="1">
                    <a:solidFill>
                      <a:schemeClr val="tx1"/>
                    </a:solidFill>
                    <a:latin typeface="+mn-ea"/>
                    <a:ea typeface="+mn-ea"/>
                  </a:rPr>
                  <a:t> 탄소발생량 측정</a:t>
                </a:r>
                <a:endParaRPr lang="en-US" altLang="ko-KR" sz="1200" b="1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>
                    <a:solidFill>
                      <a:schemeClr val="tx1"/>
                    </a:solidFill>
                    <a:latin typeface="+mn-ea"/>
                    <a:ea typeface="+mn-ea"/>
                  </a:rPr>
                  <a:t>실시간 측정 </a:t>
                </a:r>
                <a:r>
                  <a:rPr lang="en-US" altLang="ko-KR" sz="1200">
                    <a:solidFill>
                      <a:schemeClr val="tx1"/>
                    </a:solidFill>
                    <a:latin typeface="+mn-ea"/>
                    <a:ea typeface="+mn-ea"/>
                    <a:sym typeface="Wingdings" panose="05000000000000000000" pitchFamily="2" charset="2"/>
                  </a:rPr>
                  <a:t> </a:t>
                </a:r>
                <a:r>
                  <a:rPr lang="ko-KR" altLang="en-US" sz="1200">
                    <a:solidFill>
                      <a:schemeClr val="tx1"/>
                    </a:solidFill>
                    <a:latin typeface="+mn-ea"/>
                    <a:ea typeface="+mn-ea"/>
                    <a:sym typeface="Wingdings" panose="05000000000000000000" pitchFamily="2" charset="2"/>
                  </a:rPr>
                  <a:t>신뢰성 확보</a:t>
                </a:r>
                <a:endParaRPr lang="ko-KR" altLang="en-US" sz="120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p:grp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FB11FEDA-CD0A-49BE-9E54-CFD5B97EF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81889" y="1554141"/>
              <a:ext cx="618040" cy="675012"/>
            </a:xfrm>
            <a:prstGeom prst="rect">
              <a:avLst/>
            </a:prstGeom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1F2E80E9-A250-4558-99FA-0B4802298FB4}"/>
              </a:ext>
            </a:extLst>
          </p:cNvPr>
          <p:cNvGrpSpPr/>
          <p:nvPr/>
        </p:nvGrpSpPr>
        <p:grpSpPr>
          <a:xfrm>
            <a:off x="148098" y="1469699"/>
            <a:ext cx="2360991" cy="1953156"/>
            <a:chOff x="148098" y="1469699"/>
            <a:chExt cx="2360991" cy="1953156"/>
          </a:xfrm>
        </p:grpSpPr>
        <p:sp>
          <p:nvSpPr>
            <p:cNvPr id="54" name="원형: 비어 있음 53">
              <a:extLst>
                <a:ext uri="{FF2B5EF4-FFF2-40B4-BE49-F238E27FC236}">
                  <a16:creationId xmlns:a16="http://schemas.microsoft.com/office/drawing/2014/main" id="{20BE9EAE-8E70-4B0E-9280-0144DB059064}"/>
                </a:ext>
              </a:extLst>
            </p:cNvPr>
            <p:cNvSpPr/>
            <p:nvPr/>
          </p:nvSpPr>
          <p:spPr>
            <a:xfrm>
              <a:off x="1225277" y="2333020"/>
              <a:ext cx="295835" cy="286871"/>
            </a:xfrm>
            <a:prstGeom prst="donu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9B065B9-00D2-4C63-8F2E-0B5D0953EFD4}"/>
                </a:ext>
              </a:extLst>
            </p:cNvPr>
            <p:cNvSpPr txBox="1"/>
            <p:nvPr/>
          </p:nvSpPr>
          <p:spPr>
            <a:xfrm>
              <a:off x="148098" y="2684191"/>
              <a:ext cx="236099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>
                  <a:solidFill>
                    <a:srgbClr val="002060"/>
                  </a:solidFill>
                  <a:latin typeface="+mn-ea"/>
                  <a:ea typeface="+mn-ea"/>
                </a:rPr>
                <a:t>Permissioned </a:t>
              </a:r>
              <a:br>
                <a:rPr lang="en-US" altLang="ko-KR" b="1">
                  <a:solidFill>
                    <a:srgbClr val="002060"/>
                  </a:solidFill>
                  <a:latin typeface="+mn-ea"/>
                  <a:ea typeface="+mn-ea"/>
                </a:rPr>
              </a:br>
              <a:r>
                <a:rPr lang="en-US" altLang="ko-KR" b="1">
                  <a:solidFill>
                    <a:srgbClr val="002060"/>
                  </a:solidFill>
                  <a:latin typeface="+mn-ea"/>
                  <a:ea typeface="+mn-ea"/>
                </a:rPr>
                <a:t>Private Blockchain</a:t>
              </a:r>
            </a:p>
            <a:p>
              <a:pPr algn="ctr"/>
              <a:r>
                <a:rPr lang="ko-KR" altLang="en-US" b="1">
                  <a:solidFill>
                    <a:srgbClr val="002060"/>
                  </a:solidFill>
                  <a:latin typeface="+mn-ea"/>
                  <a:ea typeface="+mn-ea"/>
                </a:rPr>
                <a:t>배출권 할당 기업 참여</a:t>
              </a: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B3D6EAB7-81C0-4488-81A9-A2420B80D76E}"/>
                </a:ext>
              </a:extLst>
            </p:cNvPr>
            <p:cNvGrpSpPr/>
            <p:nvPr/>
          </p:nvGrpSpPr>
          <p:grpSpPr>
            <a:xfrm>
              <a:off x="804595" y="1469699"/>
              <a:ext cx="1080451" cy="864407"/>
              <a:chOff x="240287" y="1479126"/>
              <a:chExt cx="1080451" cy="864407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FDA8B625-AF7C-4155-A717-776787BED1DA}"/>
                  </a:ext>
                </a:extLst>
              </p:cNvPr>
              <p:cNvGrpSpPr/>
              <p:nvPr/>
            </p:nvGrpSpPr>
            <p:grpSpPr>
              <a:xfrm>
                <a:off x="380255" y="1479126"/>
                <a:ext cx="940483" cy="800261"/>
                <a:chOff x="247914" y="1323897"/>
                <a:chExt cx="998378" cy="990484"/>
              </a:xfrm>
            </p:grpSpPr>
            <p:pic>
              <p:nvPicPr>
                <p:cNvPr id="50" name="그림 49" descr="플레이트, 그리기, 시계이(가) 표시된 사진&#10;&#10;자동 생성된 설명">
                  <a:extLst>
                    <a:ext uri="{FF2B5EF4-FFF2-40B4-BE49-F238E27FC236}">
                      <a16:creationId xmlns:a16="http://schemas.microsoft.com/office/drawing/2014/main" id="{7356DD24-50E6-4FCC-9BF8-36803A7AA2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47914" y="1323897"/>
                  <a:ext cx="952339" cy="952339"/>
                </a:xfrm>
                <a:prstGeom prst="rect">
                  <a:avLst/>
                </a:prstGeom>
              </p:spPr>
            </p:pic>
            <p:pic>
              <p:nvPicPr>
                <p:cNvPr id="52" name="그림 51" descr="표지판이(가) 표시된 사진&#10;&#10;자동 생성된 설명">
                  <a:extLst>
                    <a:ext uri="{FF2B5EF4-FFF2-40B4-BE49-F238E27FC236}">
                      <a16:creationId xmlns:a16="http://schemas.microsoft.com/office/drawing/2014/main" id="{1C6802C7-F7F0-4E4A-8B57-62BC125621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31765" t="64134"/>
                <a:stretch/>
              </p:blipFill>
              <p:spPr>
                <a:xfrm>
                  <a:off x="670957" y="2011973"/>
                  <a:ext cx="575335" cy="302408"/>
                </a:xfrm>
                <a:prstGeom prst="rect">
                  <a:avLst/>
                </a:prstGeom>
              </p:spPr>
            </p:pic>
          </p:grpSp>
          <p:pic>
            <p:nvPicPr>
              <p:cNvPr id="58" name="그림 57" descr="시계, 플레이트이(가) 표시된 사진&#10;&#10;자동 생성된 설명">
                <a:extLst>
                  <a:ext uri="{FF2B5EF4-FFF2-40B4-BE49-F238E27FC236}">
                    <a16:creationId xmlns:a16="http://schemas.microsoft.com/office/drawing/2014/main" id="{C5BE10A0-2C30-44E7-9F4A-E21B41F7A4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240287" y="1874537"/>
                <a:ext cx="425793" cy="468996"/>
              </a:xfrm>
              <a:prstGeom prst="rect">
                <a:avLst/>
              </a:prstGeom>
            </p:spPr>
          </p:pic>
        </p:grp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473F35FF-054B-4EB9-8F42-6E8403F32B1C}"/>
              </a:ext>
            </a:extLst>
          </p:cNvPr>
          <p:cNvGrpSpPr/>
          <p:nvPr/>
        </p:nvGrpSpPr>
        <p:grpSpPr>
          <a:xfrm>
            <a:off x="598171" y="4776746"/>
            <a:ext cx="3731250" cy="989251"/>
            <a:chOff x="598171" y="4776746"/>
            <a:chExt cx="3731250" cy="989251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75FC58D4-B98D-4B2F-97AD-774E4BBB9232}"/>
                </a:ext>
              </a:extLst>
            </p:cNvPr>
            <p:cNvGrpSpPr/>
            <p:nvPr/>
          </p:nvGrpSpPr>
          <p:grpSpPr>
            <a:xfrm>
              <a:off x="598171" y="4776746"/>
              <a:ext cx="3321389" cy="595733"/>
              <a:chOff x="558537" y="4792915"/>
              <a:chExt cx="3304490" cy="595733"/>
            </a:xfrm>
          </p:grpSpPr>
          <p:sp>
            <p:nvSpPr>
              <p:cNvPr id="41" name="원형: 비어 있음 40">
                <a:extLst>
                  <a:ext uri="{FF2B5EF4-FFF2-40B4-BE49-F238E27FC236}">
                    <a16:creationId xmlns:a16="http://schemas.microsoft.com/office/drawing/2014/main" id="{695F6F2C-7EAF-4EAB-9726-512705A4793B}"/>
                  </a:ext>
                </a:extLst>
              </p:cNvPr>
              <p:cNvSpPr/>
              <p:nvPr/>
            </p:nvSpPr>
            <p:spPr>
              <a:xfrm>
                <a:off x="558537" y="4950592"/>
                <a:ext cx="295835" cy="286871"/>
              </a:xfrm>
              <a:prstGeom prst="donu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pic>
            <p:nvPicPr>
              <p:cNvPr id="43" name="그림 42" descr="플레이트, 표지판, 시계, 그리기이(가) 표시된 사진&#10;&#10;자동 생성된 설명">
                <a:extLst>
                  <a:ext uri="{FF2B5EF4-FFF2-40B4-BE49-F238E27FC236}">
                    <a16:creationId xmlns:a16="http://schemas.microsoft.com/office/drawing/2014/main" id="{E870C40B-55A8-4DDA-9535-54EEB5C157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-1" r="-18201" b="-13859"/>
              <a:stretch/>
            </p:blipFill>
            <p:spPr>
              <a:xfrm>
                <a:off x="901883" y="4792915"/>
                <a:ext cx="633574" cy="595733"/>
              </a:xfrm>
              <a:prstGeom prst="rect">
                <a:avLst/>
              </a:prstGeom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47F269D-99DA-453E-8D8F-14D3D6CBF730}"/>
                  </a:ext>
                </a:extLst>
              </p:cNvPr>
              <p:cNvSpPr txBox="1"/>
              <p:nvPr/>
            </p:nvSpPr>
            <p:spPr>
              <a:xfrm>
                <a:off x="1408895" y="4832969"/>
                <a:ext cx="24541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>
                    <a:solidFill>
                      <a:srgbClr val="002060"/>
                    </a:solidFill>
                    <a:latin typeface="+mn-ea"/>
                    <a:ea typeface="+mn-ea"/>
                  </a:rPr>
                  <a:t>Blockchain</a:t>
                </a:r>
                <a:r>
                  <a:rPr lang="ko-KR" altLang="en-US" b="1">
                    <a:solidFill>
                      <a:srgbClr val="002060"/>
                    </a:solidFill>
                    <a:latin typeface="+mn-ea"/>
                    <a:ea typeface="+mn-ea"/>
                  </a:rPr>
                  <a:t> </a:t>
                </a:r>
                <a:r>
                  <a:rPr lang="en-US" altLang="ko-KR" b="1">
                    <a:solidFill>
                      <a:srgbClr val="002060"/>
                    </a:solidFill>
                    <a:latin typeface="+mn-ea"/>
                    <a:ea typeface="+mn-ea"/>
                  </a:rPr>
                  <a:t>Network</a:t>
                </a:r>
                <a:r>
                  <a:rPr lang="ko-KR" altLang="en-US" b="1">
                    <a:solidFill>
                      <a:srgbClr val="002060"/>
                    </a:solidFill>
                    <a:latin typeface="+mn-ea"/>
                    <a:ea typeface="+mn-ea"/>
                  </a:rPr>
                  <a:t>내에서</a:t>
                </a:r>
                <a:endParaRPr lang="en-US" altLang="ko-KR" b="1">
                  <a:solidFill>
                    <a:srgbClr val="002060"/>
                  </a:solidFill>
                  <a:latin typeface="+mn-ea"/>
                  <a:ea typeface="+mn-ea"/>
                </a:endParaRPr>
              </a:p>
              <a:p>
                <a:pPr algn="ctr"/>
                <a:r>
                  <a:rPr lang="ko-KR" altLang="en-US" b="1">
                    <a:solidFill>
                      <a:srgbClr val="002060"/>
                    </a:solidFill>
                    <a:latin typeface="+mn-ea"/>
                    <a:ea typeface="+mn-ea"/>
                  </a:rPr>
                  <a:t>필요한만큼의 배출권 거래</a:t>
                </a:r>
              </a:p>
            </p:txBody>
          </p:sp>
        </p:grp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49B021E-E40C-4B60-813D-D1DCE94BEC40}"/>
                </a:ext>
              </a:extLst>
            </p:cNvPr>
            <p:cNvSpPr/>
            <p:nvPr/>
          </p:nvSpPr>
          <p:spPr>
            <a:xfrm>
              <a:off x="959866" y="5304332"/>
              <a:ext cx="336955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>
                  <a:solidFill>
                    <a:srgbClr val="C00000"/>
                  </a:solidFill>
                  <a:latin typeface="+mn-ea"/>
                  <a:ea typeface="+mn-ea"/>
                </a:rPr>
                <a:t>거래 내역을 바탕</a:t>
              </a:r>
              <a:r>
                <a:rPr lang="ko-KR" altLang="en-US" sz="1200">
                  <a:latin typeface="+mn-ea"/>
                  <a:ea typeface="+mn-ea"/>
                </a:rPr>
                <a:t>으로 </a:t>
              </a:r>
              <a:endParaRPr lang="en-US" altLang="ko-KR" sz="1200">
                <a:latin typeface="+mn-ea"/>
                <a:ea typeface="+mn-ea"/>
              </a:endParaRPr>
            </a:p>
            <a:p>
              <a:pPr algn="ctr"/>
              <a:r>
                <a:rPr lang="ko-KR" altLang="en-US" sz="1200">
                  <a:latin typeface="+mn-ea"/>
                  <a:ea typeface="+mn-ea"/>
                </a:rPr>
                <a:t>배출권에 대한 </a:t>
              </a:r>
              <a:r>
                <a:rPr lang="ko-KR" altLang="en-US" sz="1200" b="1">
                  <a:solidFill>
                    <a:srgbClr val="C00000"/>
                  </a:solidFill>
                  <a:latin typeface="+mn-ea"/>
                  <a:ea typeface="+mn-ea"/>
                </a:rPr>
                <a:t>소유권 변경 자동 수행</a:t>
              </a: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381050B7-10FC-4E1B-90AE-D1D205B5A6E7}"/>
              </a:ext>
            </a:extLst>
          </p:cNvPr>
          <p:cNvGrpSpPr/>
          <p:nvPr/>
        </p:nvGrpSpPr>
        <p:grpSpPr>
          <a:xfrm>
            <a:off x="3443826" y="5261419"/>
            <a:ext cx="4572000" cy="1350380"/>
            <a:chOff x="3443826" y="5261419"/>
            <a:chExt cx="4572000" cy="1350380"/>
          </a:xfrm>
        </p:grpSpPr>
        <p:sp>
          <p:nvSpPr>
            <p:cNvPr id="38" name="원형: 비어 있음 37">
              <a:extLst>
                <a:ext uri="{FF2B5EF4-FFF2-40B4-BE49-F238E27FC236}">
                  <a16:creationId xmlns:a16="http://schemas.microsoft.com/office/drawing/2014/main" id="{0D9FFE9C-0685-4F87-BBE2-12546FFC411D}"/>
                </a:ext>
              </a:extLst>
            </p:cNvPr>
            <p:cNvSpPr/>
            <p:nvPr/>
          </p:nvSpPr>
          <p:spPr>
            <a:xfrm>
              <a:off x="5635620" y="6324928"/>
              <a:ext cx="295835" cy="286871"/>
            </a:xfrm>
            <a:prstGeom prst="donu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83776691-32E5-457F-9C37-545A3E655490}"/>
                </a:ext>
              </a:extLst>
            </p:cNvPr>
            <p:cNvGrpSpPr/>
            <p:nvPr/>
          </p:nvGrpSpPr>
          <p:grpSpPr>
            <a:xfrm>
              <a:off x="7165908" y="5276051"/>
              <a:ext cx="767062" cy="1001476"/>
              <a:chOff x="7226340" y="4235570"/>
              <a:chExt cx="989571" cy="1503476"/>
            </a:xfrm>
          </p:grpSpPr>
          <p:pic>
            <p:nvPicPr>
              <p:cNvPr id="71" name="그림 70" descr="그리기, 음식이(가) 표시된 사진&#10;&#10;자동 생성된 설명">
                <a:extLst>
                  <a:ext uri="{FF2B5EF4-FFF2-40B4-BE49-F238E27FC236}">
                    <a16:creationId xmlns:a16="http://schemas.microsoft.com/office/drawing/2014/main" id="{2F4722B5-E369-406C-9DB5-28F5BA0DD4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26340" y="4764659"/>
                <a:ext cx="974387" cy="974387"/>
              </a:xfrm>
              <a:prstGeom prst="rect">
                <a:avLst/>
              </a:prstGeom>
            </p:spPr>
          </p:pic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5D174004-FC7B-4B35-A3B2-01B2D658DB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7241524" y="4235570"/>
                <a:ext cx="974387" cy="865416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57C59AF-B126-456E-8E9D-D1208CAF610B}"/>
                </a:ext>
              </a:extLst>
            </p:cNvPr>
            <p:cNvSpPr txBox="1"/>
            <p:nvPr/>
          </p:nvSpPr>
          <p:spPr>
            <a:xfrm>
              <a:off x="3920705" y="5261419"/>
              <a:ext cx="36632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>
                  <a:solidFill>
                    <a:srgbClr val="002060"/>
                  </a:solidFill>
                  <a:latin typeface="+mn-ea"/>
                  <a:ea typeface="+mn-ea"/>
                </a:rPr>
                <a:t>신뢰할 수 있는 </a:t>
              </a:r>
              <a:r>
                <a:rPr lang="en-US" altLang="ko-KR" b="1">
                  <a:solidFill>
                    <a:srgbClr val="002060"/>
                  </a:solidFill>
                  <a:latin typeface="+mn-ea"/>
                  <a:ea typeface="+mn-ea"/>
                </a:rPr>
                <a:t>data</a:t>
              </a:r>
              <a:r>
                <a:rPr lang="ko-KR" altLang="en-US" b="1">
                  <a:solidFill>
                    <a:srgbClr val="002060"/>
                  </a:solidFill>
                  <a:latin typeface="+mn-ea"/>
                  <a:ea typeface="+mn-ea"/>
                </a:rPr>
                <a:t>를 통한</a:t>
              </a:r>
              <a:endParaRPr lang="en-US" altLang="ko-KR" b="1">
                <a:solidFill>
                  <a:srgbClr val="002060"/>
                </a:solidFill>
                <a:latin typeface="+mn-ea"/>
                <a:ea typeface="+mn-ea"/>
              </a:endParaRPr>
            </a:p>
            <a:p>
              <a:pPr algn="ctr"/>
              <a:r>
                <a:rPr lang="ko-KR" altLang="en-US" b="1">
                  <a:solidFill>
                    <a:srgbClr val="002060"/>
                  </a:solidFill>
                  <a:latin typeface="+mn-ea"/>
                  <a:ea typeface="+mn-ea"/>
                </a:rPr>
                <a:t>검증 내역 기반의 공정한 할당</a:t>
              </a: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5B24CFD-CF95-4BEC-8051-AB0DF488A4BE}"/>
                </a:ext>
              </a:extLst>
            </p:cNvPr>
            <p:cNvSpPr/>
            <p:nvPr/>
          </p:nvSpPr>
          <p:spPr>
            <a:xfrm>
              <a:off x="3443826" y="5757401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+mn-ea"/>
                  <a:ea typeface="+mn-ea"/>
                </a:rPr>
                <a:t>배출권 히스토리의 </a:t>
              </a:r>
              <a:r>
                <a:rPr lang="ko-KR" altLang="en-US" sz="1200" b="1">
                  <a:solidFill>
                    <a:srgbClr val="C00000"/>
                  </a:solidFill>
                  <a:latin typeface="+mn-ea"/>
                  <a:ea typeface="+mn-ea"/>
                </a:rPr>
                <a:t>불확실성 제거</a:t>
              </a:r>
              <a:endParaRPr lang="en-US" altLang="ko-KR" sz="1200" b="1">
                <a:solidFill>
                  <a:srgbClr val="C00000"/>
                </a:solidFill>
                <a:latin typeface="+mn-ea"/>
                <a:ea typeface="+mn-ea"/>
              </a:endParaRPr>
            </a:p>
            <a:p>
              <a:pPr algn="ctr"/>
              <a:r>
                <a:rPr lang="ko-KR" altLang="en-US" sz="1200" b="1">
                  <a:solidFill>
                    <a:srgbClr val="C00000"/>
                  </a:solidFill>
                  <a:latin typeface="+mn-ea"/>
                  <a:ea typeface="+mn-ea"/>
                </a:rPr>
                <a:t>할당의 공정성 및 도덕적 해이 </a:t>
              </a:r>
              <a:r>
                <a:rPr lang="ko-KR" altLang="en-US" sz="1200">
                  <a:solidFill>
                    <a:schemeClr val="tx1"/>
                  </a:solidFill>
                  <a:latin typeface="+mn-ea"/>
                  <a:ea typeface="+mn-ea"/>
                </a:rPr>
                <a:t>문제 해결</a:t>
              </a:r>
              <a:endParaRPr lang="en-US" altLang="ko-KR" sz="120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1C355EB0-264E-49B7-8EBC-496E4A1BC655}"/>
              </a:ext>
            </a:extLst>
          </p:cNvPr>
          <p:cNvGrpSpPr/>
          <p:nvPr/>
        </p:nvGrpSpPr>
        <p:grpSpPr>
          <a:xfrm>
            <a:off x="6772" y="12168"/>
            <a:ext cx="9137228" cy="6845832"/>
            <a:chOff x="7512" y="-8291"/>
            <a:chExt cx="9412909" cy="7193280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78F5D98-6050-46E1-AED5-A38A7B57EFF8}"/>
                </a:ext>
              </a:extLst>
            </p:cNvPr>
            <p:cNvGrpSpPr/>
            <p:nvPr/>
          </p:nvGrpSpPr>
          <p:grpSpPr>
            <a:xfrm>
              <a:off x="7512" y="-8291"/>
              <a:ext cx="9412909" cy="7193280"/>
              <a:chOff x="-124115" y="-143149"/>
              <a:chExt cx="9412909" cy="7193280"/>
            </a:xfrm>
          </p:grpSpPr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26384BD2-4FB9-4657-9EB2-52448F5C47A1}"/>
                  </a:ext>
                </a:extLst>
              </p:cNvPr>
              <p:cNvGrpSpPr/>
              <p:nvPr/>
            </p:nvGrpSpPr>
            <p:grpSpPr>
              <a:xfrm>
                <a:off x="-124115" y="-143149"/>
                <a:ext cx="9412909" cy="7193280"/>
                <a:chOff x="-87179" y="-121920"/>
                <a:chExt cx="9412909" cy="7193280"/>
              </a:xfrm>
            </p:grpSpPr>
            <p:sp>
              <p:nvSpPr>
                <p:cNvPr id="113" name="직사각형 112">
                  <a:extLst>
                    <a:ext uri="{FF2B5EF4-FFF2-40B4-BE49-F238E27FC236}">
                      <a16:creationId xmlns:a16="http://schemas.microsoft.com/office/drawing/2014/main" id="{1FD16386-36CC-486A-977A-935042A817E1}"/>
                    </a:ext>
                  </a:extLst>
                </p:cNvPr>
                <p:cNvSpPr/>
                <p:nvPr/>
              </p:nvSpPr>
              <p:spPr>
                <a:xfrm>
                  <a:off x="-87179" y="-121920"/>
                  <a:ext cx="9412909" cy="7193280"/>
                </a:xfrm>
                <a:prstGeom prst="rect">
                  <a:avLst/>
                </a:prstGeom>
                <a:solidFill>
                  <a:schemeClr val="tx1">
                    <a:alpha val="7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E34B0771-07DC-4A6E-B7F2-0BA10EC2F4D6}"/>
                    </a:ext>
                  </a:extLst>
                </p:cNvPr>
                <p:cNvSpPr/>
                <p:nvPr/>
              </p:nvSpPr>
              <p:spPr>
                <a:xfrm>
                  <a:off x="197723" y="1287130"/>
                  <a:ext cx="8847804" cy="4771337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15" name="그룹 114">
                  <a:extLst>
                    <a:ext uri="{FF2B5EF4-FFF2-40B4-BE49-F238E27FC236}">
                      <a16:creationId xmlns:a16="http://schemas.microsoft.com/office/drawing/2014/main" id="{A2E52610-FD2E-4C84-A122-555815699EEA}"/>
                    </a:ext>
                  </a:extLst>
                </p:cNvPr>
                <p:cNvGrpSpPr/>
                <p:nvPr/>
              </p:nvGrpSpPr>
              <p:grpSpPr>
                <a:xfrm>
                  <a:off x="277614" y="1967582"/>
                  <a:ext cx="8715655" cy="3825250"/>
                  <a:chOff x="277614" y="1967582"/>
                  <a:chExt cx="8715655" cy="3825250"/>
                </a:xfrm>
              </p:grpSpPr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63F244C0-2FC1-4DBC-8C79-3D5B8C855B80}"/>
                      </a:ext>
                    </a:extLst>
                  </p:cNvPr>
                  <p:cNvSpPr txBox="1"/>
                  <p:nvPr/>
                </p:nvSpPr>
                <p:spPr>
                  <a:xfrm>
                    <a:off x="1097671" y="4876459"/>
                    <a:ext cx="6762304" cy="78495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ko-KR" altLang="en-US" sz="1600" b="1">
                        <a:solidFill>
                          <a:srgbClr val="C00000"/>
                        </a:solidFill>
                      </a:rPr>
                      <a:t>공공데이터를 활용한 과거배출량 기반의 초기 할당</a:t>
                    </a:r>
                    <a:r>
                      <a:rPr lang="ko-KR" altLang="en-US" sz="1600" b="1">
                        <a:solidFill>
                          <a:schemeClr val="tx1"/>
                        </a:solidFill>
                      </a:rPr>
                      <a:t>을 통해 </a:t>
                    </a:r>
                    <a:br>
                      <a:rPr lang="en-US" altLang="ko-KR" sz="1600" b="1">
                        <a:solidFill>
                          <a:schemeClr val="tx1"/>
                        </a:solidFill>
                      </a:rPr>
                    </a:br>
                    <a:r>
                      <a:rPr lang="ko-KR" altLang="en-US" sz="1600" b="1">
                        <a:solidFill>
                          <a:schemeClr val="tx1"/>
                        </a:solidFill>
                      </a:rPr>
                      <a:t>할당 과정에서의 </a:t>
                    </a:r>
                    <a:r>
                      <a:rPr lang="ko-KR" altLang="en-US" sz="1600" b="1">
                        <a:solidFill>
                          <a:srgbClr val="0070C0"/>
                        </a:solidFill>
                      </a:rPr>
                      <a:t>공정성 및 신뢰성 확보</a:t>
                    </a:r>
                    <a:endParaRPr lang="en-US" altLang="ko-KR" sz="1600" b="1">
                      <a:solidFill>
                        <a:srgbClr val="0070C0"/>
                      </a:solidFill>
                    </a:endParaRPr>
                  </a:p>
                </p:txBody>
              </p:sp>
              <p:grpSp>
                <p:nvGrpSpPr>
                  <p:cNvPr id="117" name="그룹 116">
                    <a:extLst>
                      <a:ext uri="{FF2B5EF4-FFF2-40B4-BE49-F238E27FC236}">
                        <a16:creationId xmlns:a16="http://schemas.microsoft.com/office/drawing/2014/main" id="{CE0A1153-803D-4148-AF3E-F5D76596D25E}"/>
                      </a:ext>
                    </a:extLst>
                  </p:cNvPr>
                  <p:cNvGrpSpPr/>
                  <p:nvPr/>
                </p:nvGrpSpPr>
                <p:grpSpPr>
                  <a:xfrm>
                    <a:off x="277614" y="1967582"/>
                    <a:ext cx="8715655" cy="1169379"/>
                    <a:chOff x="-34607" y="4351507"/>
                    <a:chExt cx="8715655" cy="1169379"/>
                  </a:xfrm>
                </p:grpSpPr>
                <p:pic>
                  <p:nvPicPr>
                    <p:cNvPr id="137" name="Picture 2">
                      <a:extLst>
                        <a:ext uri="{FF2B5EF4-FFF2-40B4-BE49-F238E27FC236}">
                          <a16:creationId xmlns:a16="http://schemas.microsoft.com/office/drawing/2014/main" id="{023769CA-9EA2-49CD-927A-8AC8FF8B310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30577"/>
                    <a:stretch/>
                  </p:blipFill>
                  <p:spPr bwMode="auto">
                    <a:xfrm>
                      <a:off x="-34607" y="4587154"/>
                      <a:ext cx="8715655" cy="93373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38" name="직사각형 137">
                      <a:extLst>
                        <a:ext uri="{FF2B5EF4-FFF2-40B4-BE49-F238E27FC236}">
                          <a16:creationId xmlns:a16="http://schemas.microsoft.com/office/drawing/2014/main" id="{9FD0633D-9882-4685-A604-C2AEFA21E5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7001" y="4351507"/>
                      <a:ext cx="7154154" cy="276999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&lt;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국가 온실가스 종합 관리 시스템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(NGMS)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-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업체별 명세서 주요 정보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(2019.08.08)&gt;</a:t>
                      </a: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18" name="그룹 117">
                    <a:extLst>
                      <a:ext uri="{FF2B5EF4-FFF2-40B4-BE49-F238E27FC236}">
                        <a16:creationId xmlns:a16="http://schemas.microsoft.com/office/drawing/2014/main" id="{CE5117CA-11BC-43B2-90CD-584BE2FECC2F}"/>
                      </a:ext>
                    </a:extLst>
                  </p:cNvPr>
                  <p:cNvGrpSpPr/>
                  <p:nvPr/>
                </p:nvGrpSpPr>
                <p:grpSpPr>
                  <a:xfrm>
                    <a:off x="7329711" y="3266598"/>
                    <a:ext cx="1336358" cy="2526234"/>
                    <a:chOff x="7021685" y="2863626"/>
                    <a:chExt cx="1468281" cy="2526234"/>
                  </a:xfrm>
                </p:grpSpPr>
                <p:grpSp>
                  <p:nvGrpSpPr>
                    <p:cNvPr id="119" name="그룹 118">
                      <a:extLst>
                        <a:ext uri="{FF2B5EF4-FFF2-40B4-BE49-F238E27FC236}">
                          <a16:creationId xmlns:a16="http://schemas.microsoft.com/office/drawing/2014/main" id="{A3F1D8DF-0623-4237-A962-3ACD37985A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08792" y="2863626"/>
                      <a:ext cx="1180066" cy="2153676"/>
                      <a:chOff x="3310098" y="776539"/>
                      <a:chExt cx="2247497" cy="3792270"/>
                    </a:xfrm>
                  </p:grpSpPr>
                  <p:pic>
                    <p:nvPicPr>
                      <p:cNvPr id="134" name="그림 133">
                        <a:extLst>
                          <a:ext uri="{FF2B5EF4-FFF2-40B4-BE49-F238E27FC236}">
                            <a16:creationId xmlns:a16="http://schemas.microsoft.com/office/drawing/2014/main" id="{0CEFE9DC-6189-49BA-AF60-85450C82D55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</a:blip>
                      <a:stretch>
                        <a:fillRect/>
                      </a:stretch>
                    </p:blipFill>
                    <p:spPr>
                      <a:xfrm>
                        <a:off x="3386042" y="2427652"/>
                        <a:ext cx="2141157" cy="2141157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36" name="그림 135">
                        <a:extLst>
                          <a:ext uri="{FF2B5EF4-FFF2-40B4-BE49-F238E27FC236}">
                            <a16:creationId xmlns:a16="http://schemas.microsoft.com/office/drawing/2014/main" id="{0314DB56-8F23-41E6-81D3-B4C59798DB8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</a:blip>
                      <a:stretch>
                        <a:fillRect/>
                      </a:stretch>
                    </p:blipFill>
                    <p:spPr>
                      <a:xfrm>
                        <a:off x="3310098" y="776539"/>
                        <a:ext cx="2247497" cy="1696889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132" name="TextBox 131">
                      <a:extLst>
                        <a:ext uri="{FF2B5EF4-FFF2-40B4-BE49-F238E27FC236}">
                          <a16:creationId xmlns:a16="http://schemas.microsoft.com/office/drawing/2014/main" id="{AD354D50-5993-45E6-BA25-1122A07979B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21685" y="5066462"/>
                      <a:ext cx="1468281" cy="32339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b="1">
                          <a:solidFill>
                            <a:srgbClr val="002060"/>
                          </a:solidFill>
                        </a:rPr>
                        <a:t>Government</a:t>
                      </a:r>
                      <a:endParaRPr lang="ko-KR" altLang="en-US" b="1">
                        <a:solidFill>
                          <a:srgbClr val="002060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A3A3E6AA-5759-4AFC-8C36-30182EDED266}"/>
                  </a:ext>
                </a:extLst>
              </p:cNvPr>
              <p:cNvSpPr txBox="1"/>
              <p:nvPr/>
            </p:nvSpPr>
            <p:spPr>
              <a:xfrm>
                <a:off x="1075663" y="1486748"/>
                <a:ext cx="674737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>
                    <a:solidFill>
                      <a:srgbClr val="0070C0"/>
                    </a:solidFill>
                  </a:rPr>
                  <a:t>배출권 할당 기업 참여 및 초기 할당</a:t>
                </a:r>
              </a:p>
            </p:txBody>
          </p:sp>
        </p:grpSp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D1054ED9-1E1A-4CE6-B1B4-B5F2900B4C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harpenSoften amount="29000"/>
                      </a14:imgEffect>
                    </a14:imgLayer>
                  </a14:imgProps>
                </a:ext>
              </a:extLst>
            </a:blip>
            <a:srcRect l="6193" t="8060" b="52659"/>
            <a:stretch/>
          </p:blipFill>
          <p:spPr>
            <a:xfrm>
              <a:off x="677897" y="3713042"/>
              <a:ext cx="6657160" cy="772153"/>
            </a:xfrm>
            <a:prstGeom prst="rect">
              <a:avLst/>
            </a:prstGeom>
          </p:spPr>
        </p:pic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134F725C-B96A-4F7D-82AA-3FFC8DF7F2E4}"/>
                </a:ext>
              </a:extLst>
            </p:cNvPr>
            <p:cNvSpPr/>
            <p:nvPr/>
          </p:nvSpPr>
          <p:spPr>
            <a:xfrm>
              <a:off x="1121699" y="3330274"/>
              <a:ext cx="715415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Arial" panose="020B0604020202020204" pitchFamily="34" charset="0"/>
                </a:rPr>
                <a:t>&lt;ETRS </a:t>
              </a:r>
              <a:r>
                <a:rPr lang="ko-KR" altLang="en-US" sz="1200">
                  <a:solidFill>
                    <a:schemeClr val="tx1"/>
                  </a:solidFill>
                  <a:latin typeface="Arial" panose="020B0604020202020204" pitchFamily="34" charset="0"/>
                </a:rPr>
                <a:t>배출권 등록부 시스템</a:t>
              </a:r>
              <a:r>
                <a:rPr lang="en-US" altLang="ko-KR" sz="1200">
                  <a:solidFill>
                    <a:schemeClr val="tx1"/>
                  </a:solidFill>
                  <a:latin typeface="Arial" panose="020B0604020202020204" pitchFamily="34" charset="0"/>
                </a:rPr>
                <a:t> – </a:t>
              </a:r>
              <a:r>
                <a:rPr lang="ko-KR" altLang="en-US" sz="1200">
                  <a:solidFill>
                    <a:schemeClr val="tx1"/>
                  </a:solidFill>
                  <a:latin typeface="Arial" panose="020B0604020202020204" pitchFamily="34" charset="0"/>
                </a:rPr>
                <a:t>정보공개 </a:t>
              </a:r>
              <a:r>
                <a:rPr lang="en-US" altLang="ko-KR" sz="1200">
                  <a:solidFill>
                    <a:schemeClr val="tx1"/>
                  </a:solidFill>
                  <a:latin typeface="Arial" panose="020B0604020202020204" pitchFamily="34" charset="0"/>
                </a:rPr>
                <a:t>(</a:t>
              </a:r>
              <a:r>
                <a:rPr lang="ko-KR" altLang="en-US" sz="1200">
                  <a:solidFill>
                    <a:schemeClr val="tx1"/>
                  </a:solidFill>
                  <a:latin typeface="Arial" panose="020B0604020202020204" pitchFamily="34" charset="0"/>
                </a:rPr>
                <a:t>배출권 총수량</a:t>
              </a:r>
              <a:r>
                <a:rPr lang="en-US" altLang="ko-KR" sz="1200">
                  <a:solidFill>
                    <a:schemeClr val="tx1"/>
                  </a:solidFill>
                  <a:latin typeface="Arial" panose="020B0604020202020204" pitchFamily="34" charset="0"/>
                </a:rPr>
                <a:t>)&gt;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724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3648</TotalTime>
  <Words>841</Words>
  <Application>Microsoft Office PowerPoint</Application>
  <PresentationFormat>화면 슬라이드 쇼(4:3)</PresentationFormat>
  <Paragraphs>137</Paragraphs>
  <Slides>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Malgun Gothic</vt:lpstr>
      <vt:lpstr>Arial</vt:lpstr>
      <vt:lpstr>Source Serif Pro</vt:lpstr>
      <vt:lpstr>Malgun Gothic</vt:lpstr>
      <vt:lpstr>KoPub바탕체 Medium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김 현지</cp:lastModifiedBy>
  <cp:revision>135</cp:revision>
  <dcterms:modified xsi:type="dcterms:W3CDTF">2019-11-30T05:19:05Z</dcterms:modified>
</cp:coreProperties>
</file>